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enturyGothic-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enturyGothic-italic.fntdata"/><Relationship Id="rId14" Type="http://schemas.openxmlformats.org/officeDocument/2006/relationships/slide" Target="slides/slide9.xml"/><Relationship Id="rId36" Type="http://schemas.openxmlformats.org/officeDocument/2006/relationships/font" Target="fonts/CenturyGothic-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CenturyGothic-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9c982eef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59c982eef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164e0f8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5164e0f8e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b1e59b26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5b1e59b269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9c982eef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59c982eef0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9c982eef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59c982eef0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9c982ee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59c982eef0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b275dc7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5b275dc7a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b1e59b269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5b1e59b269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9c982eef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59c982eef0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6.png"/><Relationship Id="rId10" Type="http://schemas.openxmlformats.org/officeDocument/2006/relationships/image" Target="../media/image37.png"/><Relationship Id="rId9"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55.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jpg"/><Relationship Id="rId4" Type="http://schemas.openxmlformats.org/officeDocument/2006/relationships/image" Target="../media/image44.jpg"/><Relationship Id="rId5" Type="http://schemas.openxmlformats.org/officeDocument/2006/relationships/image" Target="../media/image39.png"/><Relationship Id="rId6" Type="http://schemas.openxmlformats.org/officeDocument/2006/relationships/image" Target="../media/image38.jpg"/><Relationship Id="rId7"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56.gif"/><Relationship Id="rId5" Type="http://schemas.openxmlformats.org/officeDocument/2006/relationships/image" Target="../media/image9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74.png"/><Relationship Id="rId5" Type="http://schemas.openxmlformats.org/officeDocument/2006/relationships/image" Target="../media/image49.png"/><Relationship Id="rId6"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61.png"/><Relationship Id="rId6"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0.png"/><Relationship Id="rId4" Type="http://schemas.openxmlformats.org/officeDocument/2006/relationships/image" Target="../media/image60.png"/><Relationship Id="rId5"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75.jpg"/><Relationship Id="rId5" Type="http://schemas.openxmlformats.org/officeDocument/2006/relationships/image" Target="../media/image67.png"/><Relationship Id="rId6" Type="http://schemas.openxmlformats.org/officeDocument/2006/relationships/image" Target="../media/image70.png"/><Relationship Id="rId7" Type="http://schemas.openxmlformats.org/officeDocument/2006/relationships/image" Target="../media/image72.png"/><Relationship Id="rId8" Type="http://schemas.openxmlformats.org/officeDocument/2006/relationships/image" Target="../media/image6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5.png"/><Relationship Id="rId4" Type="http://schemas.openxmlformats.org/officeDocument/2006/relationships/image" Target="../media/image10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6.jpg"/><Relationship Id="rId4" Type="http://schemas.openxmlformats.org/officeDocument/2006/relationships/image" Target="../media/image105.jpg"/><Relationship Id="rId5" Type="http://schemas.openxmlformats.org/officeDocument/2006/relationships/image" Target="../media/image10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9.png"/><Relationship Id="rId4" Type="http://schemas.openxmlformats.org/officeDocument/2006/relationships/image" Target="../media/image78.png"/><Relationship Id="rId10" Type="http://schemas.openxmlformats.org/officeDocument/2006/relationships/image" Target="../media/image84.png"/><Relationship Id="rId9" Type="http://schemas.openxmlformats.org/officeDocument/2006/relationships/image" Target="../media/image77.png"/><Relationship Id="rId5" Type="http://schemas.openxmlformats.org/officeDocument/2006/relationships/image" Target="../media/image73.png"/><Relationship Id="rId6" Type="http://schemas.openxmlformats.org/officeDocument/2006/relationships/image" Target="../media/image82.png"/><Relationship Id="rId7" Type="http://schemas.openxmlformats.org/officeDocument/2006/relationships/image" Target="../media/image81.png"/><Relationship Id="rId8"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9.gif"/><Relationship Id="rId4" Type="http://schemas.openxmlformats.org/officeDocument/2006/relationships/image" Target="../media/image90.gif"/><Relationship Id="rId9" Type="http://schemas.openxmlformats.org/officeDocument/2006/relationships/image" Target="../media/image86.gif"/><Relationship Id="rId5" Type="http://schemas.openxmlformats.org/officeDocument/2006/relationships/image" Target="../media/image92.gif"/><Relationship Id="rId6" Type="http://schemas.openxmlformats.org/officeDocument/2006/relationships/image" Target="../media/image88.gif"/><Relationship Id="rId7" Type="http://schemas.openxmlformats.org/officeDocument/2006/relationships/image" Target="../media/image87.gif"/><Relationship Id="rId8" Type="http://schemas.openxmlformats.org/officeDocument/2006/relationships/image" Target="../media/image9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6.png"/><Relationship Id="rId4" Type="http://schemas.openxmlformats.org/officeDocument/2006/relationships/image" Target="../media/image13.png"/><Relationship Id="rId5" Type="http://schemas.openxmlformats.org/officeDocument/2006/relationships/image" Target="../media/image68.png"/><Relationship Id="rId6" Type="http://schemas.openxmlformats.org/officeDocument/2006/relationships/image" Target="../media/image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5.jpg"/><Relationship Id="rId4" Type="http://schemas.openxmlformats.org/officeDocument/2006/relationships/image" Target="../media/image91.png"/><Relationship Id="rId5" Type="http://schemas.openxmlformats.org/officeDocument/2006/relationships/image" Target="../media/image30.png"/><Relationship Id="rId6" Type="http://schemas.openxmlformats.org/officeDocument/2006/relationships/image" Target="../media/image43.png"/><Relationship Id="rId7" Type="http://schemas.openxmlformats.org/officeDocument/2006/relationships/image" Target="../media/image52.png"/><Relationship Id="rId8"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5.jpg"/><Relationship Id="rId9" Type="http://schemas.openxmlformats.org/officeDocument/2006/relationships/image" Target="../media/image64.png"/><Relationship Id="rId5" Type="http://schemas.openxmlformats.org/officeDocument/2006/relationships/image" Target="../media/image4.jpg"/><Relationship Id="rId6" Type="http://schemas.openxmlformats.org/officeDocument/2006/relationships/image" Target="../media/image2.jpg"/><Relationship Id="rId7" Type="http://schemas.openxmlformats.org/officeDocument/2006/relationships/image" Target="../media/image76.png"/><Relationship Id="rId8"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01.png"/><Relationship Id="rId5" Type="http://schemas.openxmlformats.org/officeDocument/2006/relationships/image" Target="../media/image100.png"/><Relationship Id="rId6" Type="http://schemas.openxmlformats.org/officeDocument/2006/relationships/image" Target="../media/image98.png"/><Relationship Id="rId7" Type="http://schemas.openxmlformats.org/officeDocument/2006/relationships/image" Target="../media/image103.png"/><Relationship Id="rId8"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696400"/>
            <a:ext cx="8520600" cy="67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2400"/>
              <a:t>CREATIVE DESIGN DOCUMENT</a:t>
            </a:r>
            <a:endParaRPr sz="2400"/>
          </a:p>
        </p:txBody>
      </p:sp>
      <p:sp>
        <p:nvSpPr>
          <p:cNvPr id="55" name="Google Shape;55;p13"/>
          <p:cNvSpPr txBox="1"/>
          <p:nvPr>
            <p:ph idx="1" type="subTitle"/>
          </p:nvPr>
        </p:nvSpPr>
        <p:spPr>
          <a:xfrm>
            <a:off x="311700" y="4263225"/>
            <a:ext cx="8520600" cy="49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1800">
                <a:solidFill>
                  <a:srgbClr val="FFFFFF"/>
                </a:solidFill>
                <a:latin typeface="Century Gothic"/>
                <a:ea typeface="Century Gothic"/>
                <a:cs typeface="Century Gothic"/>
                <a:sym typeface="Century Gothic"/>
              </a:rPr>
              <a:t>Throwaway</a:t>
            </a:r>
            <a:endParaRPr sz="1800">
              <a:solidFill>
                <a:srgbClr val="FFFFFF"/>
              </a:solidFill>
              <a:latin typeface="Century Gothic"/>
              <a:ea typeface="Century Gothic"/>
              <a:cs typeface="Century Gothic"/>
              <a:sym typeface="Century Gothic"/>
            </a:endParaRPr>
          </a:p>
        </p:txBody>
      </p:sp>
      <p:pic>
        <p:nvPicPr>
          <p:cNvPr id="56" name="Google Shape;56;p13"/>
          <p:cNvPicPr preferRelativeResize="0"/>
          <p:nvPr/>
        </p:nvPicPr>
        <p:blipFill rotWithShape="1">
          <a:blip r:embed="rId3">
            <a:alphaModFix/>
          </a:blip>
          <a:srcRect b="0" l="0" r="0" t="0"/>
          <a:stretch/>
        </p:blipFill>
        <p:spPr>
          <a:xfrm>
            <a:off x="1796250" y="598925"/>
            <a:ext cx="5551501" cy="316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Textures &amp; Materials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45" name="Google Shape;145;p22"/>
          <p:cNvSpPr txBox="1"/>
          <p:nvPr/>
        </p:nvSpPr>
        <p:spPr>
          <a:xfrm>
            <a:off x="405600" y="1018175"/>
            <a:ext cx="3797100" cy="6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chemeClr val="dk1"/>
                </a:solidFill>
                <a:latin typeface="Century Gothic"/>
                <a:ea typeface="Century Gothic"/>
                <a:cs typeface="Century Gothic"/>
                <a:sym typeface="Century Gothic"/>
              </a:rPr>
              <a:t>N</a:t>
            </a:r>
            <a:r>
              <a:rPr b="0" i="0" lang="en-GB" sz="1100" u="none" cap="none" strike="noStrike">
                <a:solidFill>
                  <a:schemeClr val="dk1"/>
                </a:solidFill>
                <a:latin typeface="Century Gothic"/>
                <a:ea typeface="Century Gothic"/>
                <a:cs typeface="Century Gothic"/>
                <a:sym typeface="Century Gothic"/>
              </a:rPr>
              <a:t>ew </a:t>
            </a:r>
            <a:r>
              <a:rPr lang="en-GB" sz="1100">
                <a:solidFill>
                  <a:schemeClr val="dk1"/>
                </a:solidFill>
                <a:latin typeface="Century Gothic"/>
                <a:ea typeface="Century Gothic"/>
                <a:cs typeface="Century Gothic"/>
                <a:sym typeface="Century Gothic"/>
              </a:rPr>
              <a:t>ground texture</a:t>
            </a:r>
            <a:endParaRPr sz="11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Hand painted style</a:t>
            </a:r>
            <a:endParaRPr sz="1100">
              <a:solidFill>
                <a:schemeClr val="dk1"/>
              </a:solidFill>
              <a:latin typeface="Century Gothic"/>
              <a:ea typeface="Century Gothic"/>
              <a:cs typeface="Century Gothic"/>
              <a:sym typeface="Century Gothic"/>
            </a:endParaRPr>
          </a:p>
        </p:txBody>
      </p:sp>
      <p:pic>
        <p:nvPicPr>
          <p:cNvPr id="146" name="Google Shape;146;p22"/>
          <p:cNvPicPr preferRelativeResize="0"/>
          <p:nvPr/>
        </p:nvPicPr>
        <p:blipFill rotWithShape="1">
          <a:blip r:embed="rId3">
            <a:alphaModFix/>
          </a:blip>
          <a:srcRect b="0" l="0" r="0" t="6716"/>
          <a:stretch/>
        </p:blipFill>
        <p:spPr>
          <a:xfrm>
            <a:off x="1241625" y="1926500"/>
            <a:ext cx="3366046" cy="2504074"/>
          </a:xfrm>
          <a:prstGeom prst="rect">
            <a:avLst/>
          </a:prstGeom>
          <a:noFill/>
          <a:ln>
            <a:noFill/>
          </a:ln>
        </p:spPr>
      </p:pic>
      <p:pic>
        <p:nvPicPr>
          <p:cNvPr id="147" name="Google Shape;147;p22"/>
          <p:cNvPicPr preferRelativeResize="0"/>
          <p:nvPr/>
        </p:nvPicPr>
        <p:blipFill>
          <a:blip r:embed="rId4">
            <a:alphaModFix/>
          </a:blip>
          <a:stretch>
            <a:fillRect/>
          </a:stretch>
        </p:blipFill>
        <p:spPr>
          <a:xfrm>
            <a:off x="4741691" y="1926500"/>
            <a:ext cx="3004459" cy="2504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Game Environment Design</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53" name="Google Shape;153;p23"/>
          <p:cNvSpPr txBox="1"/>
          <p:nvPr/>
        </p:nvSpPr>
        <p:spPr>
          <a:xfrm>
            <a:off x="411750" y="1142275"/>
            <a:ext cx="2455500" cy="3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a:t>
            </a:r>
            <a:r>
              <a:rPr lang="en-GB" sz="1100">
                <a:solidFill>
                  <a:schemeClr val="dk1"/>
                </a:solidFill>
                <a:latin typeface="Century Gothic"/>
                <a:ea typeface="Century Gothic"/>
                <a:cs typeface="Century Gothic"/>
                <a:sym typeface="Century Gothic"/>
              </a:rPr>
              <a:t>New game environment layout</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In order to clearly distinguish between different areas, different kinds of plants will only appear in one area. The objects of the corruption biome environmental props can be similar to other areas, however the objects need to be seen as corrupted. The </a:t>
            </a:r>
            <a:r>
              <a:rPr lang="en-GB" sz="1100">
                <a:solidFill>
                  <a:srgbClr val="FFFFFF"/>
                </a:solidFill>
                <a:latin typeface="Century Gothic"/>
                <a:ea typeface="Century Gothic"/>
                <a:cs typeface="Century Gothic"/>
                <a:sym typeface="Century Gothic"/>
              </a:rPr>
              <a:t>corruption biome area </a:t>
            </a:r>
            <a:r>
              <a:rPr lang="en-GB" sz="1100">
                <a:solidFill>
                  <a:srgbClr val="FFFFFF"/>
                </a:solidFill>
                <a:latin typeface="Century Gothic"/>
                <a:ea typeface="Century Gothic"/>
                <a:cs typeface="Century Gothic"/>
                <a:sym typeface="Century Gothic"/>
              </a:rPr>
              <a:t>represents dead.</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t/>
            </a:r>
            <a:endParaRPr sz="1200">
              <a:highlight>
                <a:srgbClr val="FFFFFF"/>
              </a:highlight>
              <a:latin typeface="Times New Roman"/>
              <a:ea typeface="Times New Roman"/>
              <a:cs typeface="Times New Roman"/>
              <a:sym typeface="Times New Roman"/>
            </a:endParaRPr>
          </a:p>
        </p:txBody>
      </p:sp>
      <p:pic>
        <p:nvPicPr>
          <p:cNvPr id="154" name="Google Shape;154;p23"/>
          <p:cNvPicPr preferRelativeResize="0"/>
          <p:nvPr/>
        </p:nvPicPr>
        <p:blipFill>
          <a:blip r:embed="rId3">
            <a:alphaModFix/>
          </a:blip>
          <a:stretch>
            <a:fillRect/>
          </a:stretch>
        </p:blipFill>
        <p:spPr>
          <a:xfrm>
            <a:off x="3236400" y="1316373"/>
            <a:ext cx="5241925" cy="290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Game Environment Design</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60" name="Google Shape;160;p24"/>
          <p:cNvSpPr txBox="1"/>
          <p:nvPr/>
        </p:nvSpPr>
        <p:spPr>
          <a:xfrm>
            <a:off x="417875" y="974050"/>
            <a:ext cx="3492900" cy="10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Add</a:t>
            </a:r>
            <a:r>
              <a:rPr lang="en-GB" sz="1100">
                <a:solidFill>
                  <a:schemeClr val="dk1"/>
                </a:solidFill>
                <a:latin typeface="Century Gothic"/>
                <a:ea typeface="Century Gothic"/>
                <a:cs typeface="Century Gothic"/>
                <a:sym typeface="Century Gothic"/>
              </a:rPr>
              <a:t> ambient lights</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New plants</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New layout</a:t>
            </a:r>
            <a:endParaRPr sz="1100">
              <a:solidFill>
                <a:schemeClr val="dk1"/>
              </a:solidFill>
              <a:latin typeface="Century Gothic"/>
              <a:ea typeface="Century Gothic"/>
              <a:cs typeface="Century Gothic"/>
              <a:sym typeface="Century Gothic"/>
            </a:endParaRPr>
          </a:p>
        </p:txBody>
      </p:sp>
      <p:pic>
        <p:nvPicPr>
          <p:cNvPr id="161" name="Google Shape;161;p24"/>
          <p:cNvPicPr preferRelativeResize="0"/>
          <p:nvPr/>
        </p:nvPicPr>
        <p:blipFill>
          <a:blip r:embed="rId3">
            <a:alphaModFix/>
          </a:blip>
          <a:stretch>
            <a:fillRect/>
          </a:stretch>
        </p:blipFill>
        <p:spPr>
          <a:xfrm>
            <a:off x="5046225" y="633933"/>
            <a:ext cx="3469726" cy="1872641"/>
          </a:xfrm>
          <a:prstGeom prst="rect">
            <a:avLst/>
          </a:prstGeom>
          <a:noFill/>
          <a:ln>
            <a:noFill/>
          </a:ln>
        </p:spPr>
      </p:pic>
      <p:pic>
        <p:nvPicPr>
          <p:cNvPr id="162" name="Google Shape;162;p24"/>
          <p:cNvPicPr preferRelativeResize="0"/>
          <p:nvPr/>
        </p:nvPicPr>
        <p:blipFill>
          <a:blip r:embed="rId4">
            <a:alphaModFix/>
          </a:blip>
          <a:stretch>
            <a:fillRect/>
          </a:stretch>
        </p:blipFill>
        <p:spPr>
          <a:xfrm>
            <a:off x="5046229" y="2704281"/>
            <a:ext cx="3469720" cy="1985394"/>
          </a:xfrm>
          <a:prstGeom prst="rect">
            <a:avLst/>
          </a:prstGeom>
          <a:noFill/>
          <a:ln>
            <a:noFill/>
          </a:ln>
        </p:spPr>
      </p:pic>
      <p:pic>
        <p:nvPicPr>
          <p:cNvPr id="163" name="Google Shape;163;p24"/>
          <p:cNvPicPr preferRelativeResize="0"/>
          <p:nvPr/>
        </p:nvPicPr>
        <p:blipFill>
          <a:blip r:embed="rId5">
            <a:alphaModFix/>
          </a:blip>
          <a:stretch>
            <a:fillRect/>
          </a:stretch>
        </p:blipFill>
        <p:spPr>
          <a:xfrm>
            <a:off x="510175" y="2090950"/>
            <a:ext cx="4295075" cy="259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Ambient Lights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69" name="Google Shape;169;p25"/>
          <p:cNvSpPr txBox="1"/>
          <p:nvPr/>
        </p:nvSpPr>
        <p:spPr>
          <a:xfrm>
            <a:off x="2168125" y="4269250"/>
            <a:ext cx="1853700" cy="44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Daytime</a:t>
            </a:r>
            <a:endParaRPr b="0" i="0" sz="1100" u="none" cap="none" strike="noStrike">
              <a:solidFill>
                <a:srgbClr val="FFFFFF"/>
              </a:solidFill>
              <a:latin typeface="Century Gothic"/>
              <a:ea typeface="Century Gothic"/>
              <a:cs typeface="Century Gothic"/>
              <a:sym typeface="Century Gothic"/>
            </a:endParaRPr>
          </a:p>
        </p:txBody>
      </p:sp>
      <p:sp>
        <p:nvSpPr>
          <p:cNvPr id="170" name="Google Shape;170;p25"/>
          <p:cNvSpPr txBox="1"/>
          <p:nvPr/>
        </p:nvSpPr>
        <p:spPr>
          <a:xfrm>
            <a:off x="6176600" y="4269250"/>
            <a:ext cx="2387400" cy="37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Nighttime</a:t>
            </a:r>
            <a:endParaRPr b="0" i="0" sz="1100" u="none" cap="none" strike="noStrike">
              <a:solidFill>
                <a:srgbClr val="FFFFFF"/>
              </a:solidFill>
              <a:latin typeface="Century Gothic"/>
              <a:ea typeface="Century Gothic"/>
              <a:cs typeface="Century Gothic"/>
              <a:sym typeface="Century Gothic"/>
            </a:endParaRPr>
          </a:p>
        </p:txBody>
      </p:sp>
      <p:pic>
        <p:nvPicPr>
          <p:cNvPr id="171" name="Google Shape;171;p25"/>
          <p:cNvPicPr preferRelativeResize="0"/>
          <p:nvPr/>
        </p:nvPicPr>
        <p:blipFill>
          <a:blip r:embed="rId3">
            <a:alphaModFix/>
          </a:blip>
          <a:stretch>
            <a:fillRect/>
          </a:stretch>
        </p:blipFill>
        <p:spPr>
          <a:xfrm>
            <a:off x="736075" y="1997125"/>
            <a:ext cx="3654775" cy="2055075"/>
          </a:xfrm>
          <a:prstGeom prst="rect">
            <a:avLst/>
          </a:prstGeom>
          <a:noFill/>
          <a:ln>
            <a:noFill/>
          </a:ln>
        </p:spPr>
      </p:pic>
      <p:pic>
        <p:nvPicPr>
          <p:cNvPr id="172" name="Google Shape;172;p25"/>
          <p:cNvPicPr preferRelativeResize="0"/>
          <p:nvPr/>
        </p:nvPicPr>
        <p:blipFill>
          <a:blip r:embed="rId4">
            <a:alphaModFix/>
          </a:blip>
          <a:stretch>
            <a:fillRect/>
          </a:stretch>
        </p:blipFill>
        <p:spPr>
          <a:xfrm>
            <a:off x="4812424" y="1997488"/>
            <a:ext cx="3654775" cy="2054342"/>
          </a:xfrm>
          <a:prstGeom prst="rect">
            <a:avLst/>
          </a:prstGeom>
          <a:noFill/>
          <a:ln>
            <a:noFill/>
          </a:ln>
        </p:spPr>
      </p:pic>
      <p:sp>
        <p:nvSpPr>
          <p:cNvPr id="173" name="Google Shape;173;p25"/>
          <p:cNvSpPr txBox="1"/>
          <p:nvPr/>
        </p:nvSpPr>
        <p:spPr>
          <a:xfrm>
            <a:off x="399425" y="1078650"/>
            <a:ext cx="3492900" cy="12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a:t>
            </a:r>
            <a:r>
              <a:rPr lang="en-GB" sz="1100">
                <a:solidFill>
                  <a:schemeClr val="dk1"/>
                </a:solidFill>
                <a:latin typeface="Century Gothic"/>
                <a:ea typeface="Century Gothic"/>
                <a:cs typeface="Century Gothic"/>
                <a:sym typeface="Century Gothic"/>
              </a:rPr>
              <a:t>Post processing volume</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a:t>
            </a:r>
            <a:r>
              <a:rPr lang="en-GB" sz="1100">
                <a:solidFill>
                  <a:schemeClr val="dk1"/>
                </a:solidFill>
                <a:latin typeface="Century Gothic"/>
                <a:ea typeface="Century Gothic"/>
                <a:cs typeface="Century Gothic"/>
                <a:sym typeface="Century Gothic"/>
              </a:rPr>
              <a:t>Point light</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Resource Assets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179" name="Google Shape;179;p26"/>
          <p:cNvPicPr preferRelativeResize="0"/>
          <p:nvPr/>
        </p:nvPicPr>
        <p:blipFill rotWithShape="1">
          <a:blip r:embed="rId3">
            <a:alphaModFix/>
          </a:blip>
          <a:srcRect b="13959" l="17971" r="18410" t="17103"/>
          <a:stretch/>
        </p:blipFill>
        <p:spPr>
          <a:xfrm>
            <a:off x="5250909" y="1968452"/>
            <a:ext cx="2233618" cy="1423743"/>
          </a:xfrm>
          <a:prstGeom prst="rect">
            <a:avLst/>
          </a:prstGeom>
          <a:noFill/>
          <a:ln>
            <a:noFill/>
          </a:ln>
        </p:spPr>
      </p:pic>
      <p:pic>
        <p:nvPicPr>
          <p:cNvPr id="180" name="Google Shape;180;p26"/>
          <p:cNvPicPr preferRelativeResize="0"/>
          <p:nvPr/>
        </p:nvPicPr>
        <p:blipFill rotWithShape="1">
          <a:blip r:embed="rId4">
            <a:alphaModFix/>
          </a:blip>
          <a:srcRect b="0" l="0" r="0" t="0"/>
          <a:stretch/>
        </p:blipFill>
        <p:spPr>
          <a:xfrm>
            <a:off x="3159075" y="3472757"/>
            <a:ext cx="982339" cy="946714"/>
          </a:xfrm>
          <a:prstGeom prst="rect">
            <a:avLst/>
          </a:prstGeom>
          <a:noFill/>
          <a:ln>
            <a:noFill/>
          </a:ln>
        </p:spPr>
      </p:pic>
      <p:pic>
        <p:nvPicPr>
          <p:cNvPr id="181" name="Google Shape;181;p26"/>
          <p:cNvPicPr preferRelativeResize="0"/>
          <p:nvPr/>
        </p:nvPicPr>
        <p:blipFill rotWithShape="1">
          <a:blip r:embed="rId5">
            <a:alphaModFix/>
          </a:blip>
          <a:srcRect b="0" l="0" r="0" t="0"/>
          <a:stretch/>
        </p:blipFill>
        <p:spPr>
          <a:xfrm>
            <a:off x="5247955" y="3472763"/>
            <a:ext cx="1127884" cy="946711"/>
          </a:xfrm>
          <a:prstGeom prst="rect">
            <a:avLst/>
          </a:prstGeom>
          <a:noFill/>
          <a:ln>
            <a:noFill/>
          </a:ln>
        </p:spPr>
      </p:pic>
      <p:pic>
        <p:nvPicPr>
          <p:cNvPr id="182" name="Google Shape;182;p26"/>
          <p:cNvPicPr preferRelativeResize="0"/>
          <p:nvPr/>
        </p:nvPicPr>
        <p:blipFill rotWithShape="1">
          <a:blip r:embed="rId6">
            <a:alphaModFix/>
          </a:blip>
          <a:srcRect b="0" l="0" r="0" t="0"/>
          <a:stretch/>
        </p:blipFill>
        <p:spPr>
          <a:xfrm>
            <a:off x="6428603" y="3472763"/>
            <a:ext cx="1055924" cy="946711"/>
          </a:xfrm>
          <a:prstGeom prst="rect">
            <a:avLst/>
          </a:prstGeom>
          <a:noFill/>
          <a:ln>
            <a:noFill/>
          </a:ln>
        </p:spPr>
      </p:pic>
      <p:pic>
        <p:nvPicPr>
          <p:cNvPr id="183" name="Google Shape;183;p26"/>
          <p:cNvPicPr preferRelativeResize="0"/>
          <p:nvPr/>
        </p:nvPicPr>
        <p:blipFill rotWithShape="1">
          <a:blip r:embed="rId7">
            <a:alphaModFix/>
          </a:blip>
          <a:srcRect b="0" l="0" r="0" t="0"/>
          <a:stretch/>
        </p:blipFill>
        <p:spPr>
          <a:xfrm>
            <a:off x="4194171" y="3472760"/>
            <a:ext cx="1001023" cy="946711"/>
          </a:xfrm>
          <a:prstGeom prst="rect">
            <a:avLst/>
          </a:prstGeom>
          <a:noFill/>
          <a:ln>
            <a:noFill/>
          </a:ln>
        </p:spPr>
      </p:pic>
      <p:sp>
        <p:nvSpPr>
          <p:cNvPr id="184" name="Google Shape;184;p26"/>
          <p:cNvSpPr txBox="1"/>
          <p:nvPr/>
        </p:nvSpPr>
        <p:spPr>
          <a:xfrm>
            <a:off x="421350" y="1323650"/>
            <a:ext cx="2556000" cy="31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Wongles can be sent to collect resources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Wood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Metal</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Mushroom</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Food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Geiger Strain (From crystal nodes)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a:t>
            </a:r>
            <a:r>
              <a:rPr b="0" i="0" lang="en-GB" sz="1100" u="none" cap="none" strike="noStrike">
                <a:solidFill>
                  <a:srgbClr val="FFFFFF"/>
                </a:solidFill>
                <a:latin typeface="Century Gothic"/>
                <a:ea typeface="Century Gothic"/>
                <a:cs typeface="Century Gothic"/>
                <a:sym typeface="Century Gothic"/>
              </a:rPr>
              <a:t>Hammer</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Fishing Rod</a:t>
            </a:r>
            <a:endParaRPr b="0" i="0" sz="1100" u="none" cap="none" strike="noStrike">
              <a:solidFill>
                <a:srgbClr val="FFFFFF"/>
              </a:solidFill>
              <a:latin typeface="Century Gothic"/>
              <a:ea typeface="Century Gothic"/>
              <a:cs typeface="Century Gothic"/>
              <a:sym typeface="Century Gothic"/>
            </a:endParaRPr>
          </a:p>
        </p:txBody>
      </p:sp>
      <p:pic>
        <p:nvPicPr>
          <p:cNvPr id="185" name="Google Shape;185;p26"/>
          <p:cNvPicPr preferRelativeResize="0"/>
          <p:nvPr/>
        </p:nvPicPr>
        <p:blipFill rotWithShape="1">
          <a:blip r:embed="rId8">
            <a:alphaModFix/>
          </a:blip>
          <a:srcRect b="0" l="0" r="0" t="0"/>
          <a:stretch/>
        </p:blipFill>
        <p:spPr>
          <a:xfrm>
            <a:off x="7566357" y="1323650"/>
            <a:ext cx="1127867" cy="1962235"/>
          </a:xfrm>
          <a:prstGeom prst="rect">
            <a:avLst/>
          </a:prstGeom>
          <a:noFill/>
          <a:ln>
            <a:noFill/>
          </a:ln>
        </p:spPr>
      </p:pic>
      <p:pic>
        <p:nvPicPr>
          <p:cNvPr id="186" name="Google Shape;186;p26"/>
          <p:cNvPicPr preferRelativeResize="0"/>
          <p:nvPr/>
        </p:nvPicPr>
        <p:blipFill rotWithShape="1">
          <a:blip r:embed="rId9">
            <a:alphaModFix/>
          </a:blip>
          <a:srcRect b="0" l="0" r="0" t="0"/>
          <a:stretch/>
        </p:blipFill>
        <p:spPr>
          <a:xfrm>
            <a:off x="7566357" y="3146524"/>
            <a:ext cx="1127867" cy="1272951"/>
          </a:xfrm>
          <a:prstGeom prst="rect">
            <a:avLst/>
          </a:prstGeom>
          <a:noFill/>
          <a:ln>
            <a:noFill/>
          </a:ln>
        </p:spPr>
      </p:pic>
      <p:pic>
        <p:nvPicPr>
          <p:cNvPr id="187" name="Google Shape;187;p26"/>
          <p:cNvPicPr preferRelativeResize="0"/>
          <p:nvPr/>
        </p:nvPicPr>
        <p:blipFill rotWithShape="1">
          <a:blip r:embed="rId10">
            <a:alphaModFix/>
          </a:blip>
          <a:srcRect b="13969" l="12983" r="13204" t="3077"/>
          <a:stretch/>
        </p:blipFill>
        <p:spPr>
          <a:xfrm>
            <a:off x="3159075" y="1968452"/>
            <a:ext cx="2048246" cy="14237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Fishing Object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93" name="Google Shape;193;p27"/>
          <p:cNvSpPr txBox="1"/>
          <p:nvPr/>
        </p:nvSpPr>
        <p:spPr>
          <a:xfrm>
            <a:off x="379475" y="1163125"/>
            <a:ext cx="3431100" cy="72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A creature that can be pulled out of the water and carried back to base, representing collected food via fishing.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pic>
        <p:nvPicPr>
          <p:cNvPr id="194" name="Google Shape;194;p27"/>
          <p:cNvPicPr preferRelativeResize="0"/>
          <p:nvPr/>
        </p:nvPicPr>
        <p:blipFill rotWithShape="1">
          <a:blip r:embed="rId3">
            <a:alphaModFix/>
          </a:blip>
          <a:srcRect b="0" l="0" r="0" t="0"/>
          <a:stretch/>
        </p:blipFill>
        <p:spPr>
          <a:xfrm>
            <a:off x="6447350" y="2915927"/>
            <a:ext cx="1908682" cy="1508751"/>
          </a:xfrm>
          <a:prstGeom prst="rect">
            <a:avLst/>
          </a:prstGeom>
          <a:noFill/>
          <a:ln>
            <a:noFill/>
          </a:ln>
        </p:spPr>
      </p:pic>
      <p:pic>
        <p:nvPicPr>
          <p:cNvPr id="195" name="Google Shape;195;p27"/>
          <p:cNvPicPr preferRelativeResize="0"/>
          <p:nvPr/>
        </p:nvPicPr>
        <p:blipFill rotWithShape="1">
          <a:blip r:embed="rId4">
            <a:alphaModFix/>
          </a:blip>
          <a:srcRect b="0" l="0" r="0" t="0"/>
          <a:stretch/>
        </p:blipFill>
        <p:spPr>
          <a:xfrm>
            <a:off x="4269875" y="2915926"/>
            <a:ext cx="2118875" cy="1508750"/>
          </a:xfrm>
          <a:prstGeom prst="rect">
            <a:avLst/>
          </a:prstGeom>
          <a:noFill/>
          <a:ln>
            <a:noFill/>
          </a:ln>
        </p:spPr>
      </p:pic>
      <p:pic>
        <p:nvPicPr>
          <p:cNvPr id="196" name="Google Shape;196;p27"/>
          <p:cNvPicPr preferRelativeResize="0"/>
          <p:nvPr/>
        </p:nvPicPr>
        <p:blipFill rotWithShape="1">
          <a:blip r:embed="rId5">
            <a:alphaModFix/>
          </a:blip>
          <a:srcRect b="0" l="0" r="0" t="0"/>
          <a:stretch/>
        </p:blipFill>
        <p:spPr>
          <a:xfrm>
            <a:off x="4332675" y="853800"/>
            <a:ext cx="3867137" cy="1832500"/>
          </a:xfrm>
          <a:prstGeom prst="rect">
            <a:avLst/>
          </a:prstGeom>
          <a:noFill/>
          <a:ln>
            <a:noFill/>
          </a:ln>
        </p:spPr>
      </p:pic>
      <p:pic>
        <p:nvPicPr>
          <p:cNvPr id="197" name="Google Shape;197;p27"/>
          <p:cNvPicPr preferRelativeResize="0"/>
          <p:nvPr/>
        </p:nvPicPr>
        <p:blipFill rotWithShape="1">
          <a:blip r:embed="rId6">
            <a:alphaModFix/>
          </a:blip>
          <a:srcRect b="0" l="0" r="0" t="0"/>
          <a:stretch/>
        </p:blipFill>
        <p:spPr>
          <a:xfrm>
            <a:off x="710800" y="2296100"/>
            <a:ext cx="2412350" cy="209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Tool/Hat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03" name="Google Shape;203;p28"/>
          <p:cNvSpPr txBox="1"/>
          <p:nvPr/>
        </p:nvSpPr>
        <p:spPr>
          <a:xfrm>
            <a:off x="414375" y="1044475"/>
            <a:ext cx="2556000" cy="39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Created to represent different roles/tasks between units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Woodcutting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Mining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Farming (Gathering)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Patrolling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Attacking (Melee/Ranged)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Evidence of the research/upgrade system</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Emission/Silhouette helps distinguish units/tasks at night</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Fishing Hat</a:t>
            </a:r>
            <a:endParaRPr b="0" i="0" sz="1100" u="none" cap="none" strike="noStrike">
              <a:solidFill>
                <a:schemeClr val="dk1"/>
              </a:solidFill>
              <a:latin typeface="Century Gothic"/>
              <a:ea typeface="Century Gothic"/>
              <a:cs typeface="Century Gothic"/>
              <a:sym typeface="Century Gothic"/>
            </a:endParaRPr>
          </a:p>
        </p:txBody>
      </p:sp>
      <p:pic>
        <p:nvPicPr>
          <p:cNvPr id="204" name="Google Shape;204;p28"/>
          <p:cNvPicPr preferRelativeResize="0"/>
          <p:nvPr/>
        </p:nvPicPr>
        <p:blipFill rotWithShape="1">
          <a:blip r:embed="rId3">
            <a:alphaModFix/>
          </a:blip>
          <a:srcRect b="0" l="0" r="0" t="0"/>
          <a:stretch/>
        </p:blipFill>
        <p:spPr>
          <a:xfrm>
            <a:off x="5813500" y="644624"/>
            <a:ext cx="2681475" cy="1860394"/>
          </a:xfrm>
          <a:prstGeom prst="rect">
            <a:avLst/>
          </a:prstGeom>
          <a:noFill/>
          <a:ln>
            <a:noFill/>
          </a:ln>
        </p:spPr>
      </p:pic>
      <p:pic>
        <p:nvPicPr>
          <p:cNvPr id="205" name="Google Shape;205;p28"/>
          <p:cNvPicPr preferRelativeResize="0"/>
          <p:nvPr/>
        </p:nvPicPr>
        <p:blipFill rotWithShape="1">
          <a:blip r:embed="rId4">
            <a:alphaModFix/>
          </a:blip>
          <a:srcRect b="0" l="0" r="0" t="0"/>
          <a:stretch/>
        </p:blipFill>
        <p:spPr>
          <a:xfrm>
            <a:off x="5813500" y="2568031"/>
            <a:ext cx="2681475" cy="1930868"/>
          </a:xfrm>
          <a:prstGeom prst="rect">
            <a:avLst/>
          </a:prstGeom>
          <a:noFill/>
          <a:ln>
            <a:noFill/>
          </a:ln>
        </p:spPr>
      </p:pic>
      <p:pic>
        <p:nvPicPr>
          <p:cNvPr id="206" name="Google Shape;206;p28"/>
          <p:cNvPicPr preferRelativeResize="0"/>
          <p:nvPr/>
        </p:nvPicPr>
        <p:blipFill rotWithShape="1">
          <a:blip r:embed="rId5">
            <a:alphaModFix/>
          </a:blip>
          <a:srcRect b="0" l="7947" r="7940" t="0"/>
          <a:stretch/>
        </p:blipFill>
        <p:spPr>
          <a:xfrm>
            <a:off x="3624138" y="439138"/>
            <a:ext cx="2041776" cy="1416569"/>
          </a:xfrm>
          <a:prstGeom prst="rect">
            <a:avLst/>
          </a:prstGeom>
          <a:noFill/>
          <a:ln>
            <a:noFill/>
          </a:ln>
        </p:spPr>
      </p:pic>
      <p:pic>
        <p:nvPicPr>
          <p:cNvPr id="207" name="Google Shape;207;p28"/>
          <p:cNvPicPr preferRelativeResize="0"/>
          <p:nvPr/>
        </p:nvPicPr>
        <p:blipFill rotWithShape="1">
          <a:blip r:embed="rId6">
            <a:alphaModFix/>
          </a:blip>
          <a:srcRect b="0" l="9103" r="9102" t="0"/>
          <a:stretch/>
        </p:blipFill>
        <p:spPr>
          <a:xfrm>
            <a:off x="3624137" y="1906664"/>
            <a:ext cx="2041775" cy="1470231"/>
          </a:xfrm>
          <a:prstGeom prst="rect">
            <a:avLst/>
          </a:prstGeom>
          <a:noFill/>
          <a:ln>
            <a:noFill/>
          </a:ln>
        </p:spPr>
      </p:pic>
      <p:pic>
        <p:nvPicPr>
          <p:cNvPr id="208" name="Google Shape;208;p28"/>
          <p:cNvPicPr preferRelativeResize="0"/>
          <p:nvPr/>
        </p:nvPicPr>
        <p:blipFill rotWithShape="1">
          <a:blip r:embed="rId7">
            <a:alphaModFix/>
          </a:blip>
          <a:srcRect b="0" l="0" r="0" t="0"/>
          <a:stretch/>
        </p:blipFill>
        <p:spPr>
          <a:xfrm>
            <a:off x="3624138" y="3427845"/>
            <a:ext cx="2041775" cy="12901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Character Moodboard Reference</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14" name="Google Shape;214;p29"/>
          <p:cNvPicPr preferRelativeResize="0"/>
          <p:nvPr/>
        </p:nvPicPr>
        <p:blipFill rotWithShape="1">
          <a:blip r:embed="rId3">
            <a:alphaModFix/>
          </a:blip>
          <a:srcRect b="8030" l="0" r="0" t="8040"/>
          <a:stretch/>
        </p:blipFill>
        <p:spPr>
          <a:xfrm>
            <a:off x="5387925" y="2803525"/>
            <a:ext cx="3056224" cy="1709985"/>
          </a:xfrm>
          <a:prstGeom prst="rect">
            <a:avLst/>
          </a:prstGeom>
          <a:noFill/>
          <a:ln>
            <a:noFill/>
          </a:ln>
        </p:spPr>
      </p:pic>
      <p:pic>
        <p:nvPicPr>
          <p:cNvPr id="215" name="Google Shape;215;p29"/>
          <p:cNvPicPr preferRelativeResize="0"/>
          <p:nvPr/>
        </p:nvPicPr>
        <p:blipFill rotWithShape="1">
          <a:blip r:embed="rId4">
            <a:alphaModFix/>
          </a:blip>
          <a:srcRect b="0" l="2443" r="2444" t="0"/>
          <a:stretch/>
        </p:blipFill>
        <p:spPr>
          <a:xfrm>
            <a:off x="5368307" y="815000"/>
            <a:ext cx="3095457" cy="1833125"/>
          </a:xfrm>
          <a:prstGeom prst="rect">
            <a:avLst/>
          </a:prstGeom>
          <a:noFill/>
          <a:ln>
            <a:noFill/>
          </a:ln>
        </p:spPr>
      </p:pic>
      <p:pic>
        <p:nvPicPr>
          <p:cNvPr id="216" name="Google Shape;216;p29"/>
          <p:cNvPicPr preferRelativeResize="0"/>
          <p:nvPr/>
        </p:nvPicPr>
        <p:blipFill rotWithShape="1">
          <a:blip r:embed="rId5">
            <a:alphaModFix/>
          </a:blip>
          <a:srcRect b="21458" l="0" r="0" t="21465"/>
          <a:stretch/>
        </p:blipFill>
        <p:spPr>
          <a:xfrm>
            <a:off x="561375" y="1122998"/>
            <a:ext cx="2165425" cy="1448750"/>
          </a:xfrm>
          <a:prstGeom prst="rect">
            <a:avLst/>
          </a:prstGeom>
          <a:noFill/>
          <a:ln>
            <a:noFill/>
          </a:ln>
        </p:spPr>
      </p:pic>
      <p:pic>
        <p:nvPicPr>
          <p:cNvPr id="217" name="Google Shape;217;p29"/>
          <p:cNvPicPr preferRelativeResize="0"/>
          <p:nvPr/>
        </p:nvPicPr>
        <p:blipFill rotWithShape="1">
          <a:blip r:embed="rId6">
            <a:alphaModFix/>
          </a:blip>
          <a:srcRect b="0" l="9994" r="9985" t="0"/>
          <a:stretch/>
        </p:blipFill>
        <p:spPr>
          <a:xfrm>
            <a:off x="3217400" y="1123000"/>
            <a:ext cx="1912851" cy="3390500"/>
          </a:xfrm>
          <a:prstGeom prst="rect">
            <a:avLst/>
          </a:prstGeom>
          <a:noFill/>
          <a:ln>
            <a:noFill/>
          </a:ln>
        </p:spPr>
      </p:pic>
      <p:pic>
        <p:nvPicPr>
          <p:cNvPr id="218" name="Google Shape;218;p29"/>
          <p:cNvPicPr preferRelativeResize="0"/>
          <p:nvPr/>
        </p:nvPicPr>
        <p:blipFill rotWithShape="1">
          <a:blip r:embed="rId7">
            <a:alphaModFix/>
          </a:blip>
          <a:srcRect b="6483" l="0" r="0" t="6482"/>
          <a:stretch/>
        </p:blipFill>
        <p:spPr>
          <a:xfrm>
            <a:off x="561375" y="2762926"/>
            <a:ext cx="2165425" cy="1750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Characters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24" name="Google Shape;224;p30"/>
          <p:cNvSpPr txBox="1"/>
          <p:nvPr/>
        </p:nvSpPr>
        <p:spPr>
          <a:xfrm>
            <a:off x="481525" y="1228275"/>
            <a:ext cx="8076900" cy="316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The Wongles are the main player units. They are a colony of weird looking humanoid creatures with big noses. They act as workers. The workers can do many tasks such as mining, chopping wood and farming. The Scrungus and Wizak are both military units that specialize in the defense of the base and the offense against the corruption and its forces. The Scrungus specialize in melee combat and the Wizak in ranged.  The Scrungus and Wizak are their own unique species and are not Wongles.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The Mushroom Friends are the forces of the corruption. They are humanoid mushroom based creatures that crawl across the ground with the sheer strength of their upper bodies. There are two types of Mushroom creatures, the Brood-Shrooms and the Fiends. The Brood-Shrooms are the elders/leaders of the corruption forces. The Fiends are the main grunt force of the corruption. They are quick and ferocious and lay waste to anything they come across, and they are spawned by the BroodShrooms which act like a mobile base for the enemy forces.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The Junger Slunk is a new enemy unit born from the Brood-Shroom but with a different purpose to the Mushroom Friends; this unit will fix itself to the ground at a safe distance and fire projectiles at the players base. They are shy however, and will be unwilling to attack your player units, preferring solidarity and to stay a safe distance away from combat.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Wongle Character Process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30" name="Google Shape;230;p31"/>
          <p:cNvPicPr preferRelativeResize="0"/>
          <p:nvPr/>
        </p:nvPicPr>
        <p:blipFill rotWithShape="1">
          <a:blip r:embed="rId3">
            <a:alphaModFix/>
          </a:blip>
          <a:srcRect b="0" l="0" r="0" t="0"/>
          <a:stretch/>
        </p:blipFill>
        <p:spPr>
          <a:xfrm>
            <a:off x="5887002" y="975488"/>
            <a:ext cx="2458776" cy="3512524"/>
          </a:xfrm>
          <a:prstGeom prst="rect">
            <a:avLst/>
          </a:prstGeom>
          <a:noFill/>
          <a:ln>
            <a:noFill/>
          </a:ln>
        </p:spPr>
      </p:pic>
      <p:pic>
        <p:nvPicPr>
          <p:cNvPr id="231" name="Google Shape;231;p31"/>
          <p:cNvPicPr preferRelativeResize="0"/>
          <p:nvPr/>
        </p:nvPicPr>
        <p:blipFill rotWithShape="1">
          <a:blip r:embed="rId4">
            <a:alphaModFix/>
          </a:blip>
          <a:srcRect b="0" l="0" r="0" t="0"/>
          <a:stretch/>
        </p:blipFill>
        <p:spPr>
          <a:xfrm>
            <a:off x="3670500" y="975488"/>
            <a:ext cx="2138875" cy="1775853"/>
          </a:xfrm>
          <a:prstGeom prst="rect">
            <a:avLst/>
          </a:prstGeom>
          <a:noFill/>
          <a:ln>
            <a:noFill/>
          </a:ln>
        </p:spPr>
      </p:pic>
      <p:pic>
        <p:nvPicPr>
          <p:cNvPr id="232" name="Google Shape;232;p31"/>
          <p:cNvPicPr preferRelativeResize="0"/>
          <p:nvPr/>
        </p:nvPicPr>
        <p:blipFill rotWithShape="1">
          <a:blip r:embed="rId5">
            <a:alphaModFix/>
          </a:blip>
          <a:srcRect b="0" l="0" r="0" t="0"/>
          <a:stretch/>
        </p:blipFill>
        <p:spPr>
          <a:xfrm>
            <a:off x="3670500" y="2816088"/>
            <a:ext cx="2138876" cy="1671918"/>
          </a:xfrm>
          <a:prstGeom prst="rect">
            <a:avLst/>
          </a:prstGeom>
          <a:noFill/>
          <a:ln>
            <a:noFill/>
          </a:ln>
        </p:spPr>
      </p:pic>
      <p:sp>
        <p:nvSpPr>
          <p:cNvPr id="233" name="Google Shape;233;p31"/>
          <p:cNvSpPr txBox="1"/>
          <p:nvPr/>
        </p:nvSpPr>
        <p:spPr>
          <a:xfrm>
            <a:off x="407400" y="1142200"/>
            <a:ext cx="2556000" cy="31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Designed to be cute, visually distinct to the game</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Unit variations expressed through tool usage/hats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Original design inspired by psychedelic art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Adapted to a fantasy setting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New animations created for task variety</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Art Direction Overview</a:t>
            </a:r>
            <a:endParaRPr b="1" sz="1800">
              <a:latin typeface="Century Gothic"/>
              <a:ea typeface="Century Gothic"/>
              <a:cs typeface="Century Gothic"/>
              <a:sym typeface="Century Gothic"/>
            </a:endParaRPr>
          </a:p>
        </p:txBody>
      </p:sp>
      <p:sp>
        <p:nvSpPr>
          <p:cNvPr id="62" name="Google Shape;6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200">
                <a:solidFill>
                  <a:srgbClr val="FFFFFF"/>
                </a:solidFill>
                <a:latin typeface="Century Gothic"/>
                <a:ea typeface="Century Gothic"/>
                <a:cs typeface="Century Gothic"/>
                <a:sym typeface="Century Gothic"/>
              </a:rPr>
              <a:t>· Art Style</a:t>
            </a:r>
            <a:endParaRPr b="1" sz="12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Fantasy &amp; Cartoonish style</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The art style has a flavour of </a:t>
            </a:r>
            <a:r>
              <a:rPr lang="en-GB" sz="1100">
                <a:solidFill>
                  <a:srgbClr val="FFFFFF"/>
                </a:solidFill>
                <a:latin typeface="Century Gothic"/>
                <a:ea typeface="Century Gothic"/>
                <a:cs typeface="Century Gothic"/>
                <a:sym typeface="Century Gothic"/>
              </a:rPr>
              <a:t>its</a:t>
            </a:r>
            <a:r>
              <a:rPr lang="en-GB" sz="1100">
                <a:solidFill>
                  <a:srgbClr val="FFFFFF"/>
                </a:solidFill>
                <a:latin typeface="Century Gothic"/>
                <a:ea typeface="Century Gothic"/>
                <a:cs typeface="Century Gothic"/>
                <a:sym typeface="Century Gothic"/>
              </a:rPr>
              <a:t> own, but takes significant inspiration moving forwards from the Spyro: Reignited Trilogy. The cartoon style begins to favour more vibrant coloration across all the visual aspects of the game, without making the various creatures and buildings that inhabit it appear flat. Much like the new Spyro games, we are working to combine vibrant coloration with depth and an appealing sense of shape.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0"/>
              </a:spcAft>
              <a:buSzPts val="1800"/>
              <a:buNone/>
            </a:pPr>
            <a:r>
              <a:rPr b="1" lang="en-GB" sz="1200">
                <a:solidFill>
                  <a:srgbClr val="FFFFFF"/>
                </a:solidFill>
                <a:latin typeface="Century Gothic"/>
                <a:ea typeface="Century Gothic"/>
                <a:cs typeface="Century Gothic"/>
                <a:sym typeface="Century Gothic"/>
              </a:rPr>
              <a:t>· Theme &amp; Setting</a:t>
            </a:r>
            <a:endParaRPr b="1" sz="12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In Nature Survives, we want to convey a world that is deeply stylized, yet accessible. A game that holds strong visual appeal through its vibrant colors and unique inhabitants, whilst effectively communicating information and enhancing the game experience.</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1600"/>
              </a:spcAft>
              <a:buSzPts val="1800"/>
              <a:buNone/>
            </a:pPr>
            <a:r>
              <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GB" sz="1800">
                <a:latin typeface="Century Gothic"/>
                <a:ea typeface="Century Gothic"/>
                <a:cs typeface="Century Gothic"/>
                <a:sym typeface="Century Gothic"/>
              </a:rPr>
              <a:t>Wongle Character Process</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39" name="Google Shape;239;p32"/>
          <p:cNvSpPr txBox="1"/>
          <p:nvPr/>
        </p:nvSpPr>
        <p:spPr>
          <a:xfrm>
            <a:off x="416125" y="1072950"/>
            <a:ext cx="8181300" cy="96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A new default texture for the Wongle Worker.</a:t>
            </a:r>
            <a:endParaRPr sz="1100">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This task features the first batch of the art overhaul changes. Going forward each major art asset will receive new textures more closely affiliated with our new moodboard, heavily consisting of reference to the Spyro Remastered Trilogy.</a:t>
            </a:r>
            <a:endParaRPr i="0" sz="1100" u="none" cap="none" strike="noStrike">
              <a:solidFill>
                <a:srgbClr val="FFFFFF"/>
              </a:solidFill>
              <a:latin typeface="Century Gothic"/>
              <a:ea typeface="Century Gothic"/>
              <a:cs typeface="Century Gothic"/>
              <a:sym typeface="Century Gothic"/>
            </a:endParaRPr>
          </a:p>
        </p:txBody>
      </p:sp>
      <p:pic>
        <p:nvPicPr>
          <p:cNvPr id="240" name="Google Shape;240;p32"/>
          <p:cNvPicPr preferRelativeResize="0"/>
          <p:nvPr/>
        </p:nvPicPr>
        <p:blipFill>
          <a:blip r:embed="rId3">
            <a:alphaModFix/>
          </a:blip>
          <a:stretch>
            <a:fillRect/>
          </a:stretch>
        </p:blipFill>
        <p:spPr>
          <a:xfrm>
            <a:off x="4526823" y="2314938"/>
            <a:ext cx="3597553" cy="2211506"/>
          </a:xfrm>
          <a:prstGeom prst="rect">
            <a:avLst/>
          </a:prstGeom>
          <a:noFill/>
          <a:ln>
            <a:noFill/>
          </a:ln>
        </p:spPr>
      </p:pic>
      <p:pic>
        <p:nvPicPr>
          <p:cNvPr id="241" name="Google Shape;241;p32"/>
          <p:cNvPicPr preferRelativeResize="0"/>
          <p:nvPr/>
        </p:nvPicPr>
        <p:blipFill>
          <a:blip r:embed="rId4">
            <a:alphaModFix/>
          </a:blip>
          <a:stretch>
            <a:fillRect/>
          </a:stretch>
        </p:blipFill>
        <p:spPr>
          <a:xfrm>
            <a:off x="822350" y="2314950"/>
            <a:ext cx="3578932" cy="2211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Mushroom Character Process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47" name="Google Shape;247;p33"/>
          <p:cNvSpPr txBox="1"/>
          <p:nvPr/>
        </p:nvSpPr>
        <p:spPr>
          <a:xfrm>
            <a:off x="407400" y="1142200"/>
            <a:ext cx="2556000" cy="31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Designed to be hulking, visually intimidating compared to wongles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Created to overwhelm defenses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Mushroom design inspired by psychedelic art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Theme of nature adapted around these creatures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New unit; The Broodshroom created as a mobile spawn point</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pic>
        <p:nvPicPr>
          <p:cNvPr id="248" name="Google Shape;248;p33"/>
          <p:cNvPicPr preferRelativeResize="0"/>
          <p:nvPr/>
        </p:nvPicPr>
        <p:blipFill>
          <a:blip r:embed="rId3">
            <a:alphaModFix/>
          </a:blip>
          <a:stretch>
            <a:fillRect/>
          </a:stretch>
        </p:blipFill>
        <p:spPr>
          <a:xfrm>
            <a:off x="3526275" y="1239275"/>
            <a:ext cx="2349500" cy="1445601"/>
          </a:xfrm>
          <a:prstGeom prst="rect">
            <a:avLst/>
          </a:prstGeom>
          <a:noFill/>
          <a:ln>
            <a:noFill/>
          </a:ln>
        </p:spPr>
      </p:pic>
      <p:pic>
        <p:nvPicPr>
          <p:cNvPr id="249" name="Google Shape;249;p33"/>
          <p:cNvPicPr preferRelativeResize="0"/>
          <p:nvPr/>
        </p:nvPicPr>
        <p:blipFill>
          <a:blip r:embed="rId4">
            <a:alphaModFix/>
          </a:blip>
          <a:stretch>
            <a:fillRect/>
          </a:stretch>
        </p:blipFill>
        <p:spPr>
          <a:xfrm>
            <a:off x="5973275" y="1239150"/>
            <a:ext cx="2349500" cy="1445851"/>
          </a:xfrm>
          <a:prstGeom prst="rect">
            <a:avLst/>
          </a:prstGeom>
          <a:noFill/>
          <a:ln>
            <a:noFill/>
          </a:ln>
        </p:spPr>
      </p:pic>
      <p:pic>
        <p:nvPicPr>
          <p:cNvPr id="250" name="Google Shape;250;p33"/>
          <p:cNvPicPr preferRelativeResize="0"/>
          <p:nvPr/>
        </p:nvPicPr>
        <p:blipFill>
          <a:blip r:embed="rId5">
            <a:alphaModFix/>
          </a:blip>
          <a:stretch>
            <a:fillRect/>
          </a:stretch>
        </p:blipFill>
        <p:spPr>
          <a:xfrm>
            <a:off x="3526275" y="2776600"/>
            <a:ext cx="2349502" cy="1447749"/>
          </a:xfrm>
          <a:prstGeom prst="rect">
            <a:avLst/>
          </a:prstGeom>
          <a:noFill/>
          <a:ln>
            <a:noFill/>
          </a:ln>
        </p:spPr>
      </p:pic>
      <p:pic>
        <p:nvPicPr>
          <p:cNvPr id="251" name="Google Shape;251;p33"/>
          <p:cNvPicPr preferRelativeResize="0"/>
          <p:nvPr/>
        </p:nvPicPr>
        <p:blipFill>
          <a:blip r:embed="rId6">
            <a:alphaModFix/>
          </a:blip>
          <a:stretch>
            <a:fillRect/>
          </a:stretch>
        </p:blipFill>
        <p:spPr>
          <a:xfrm>
            <a:off x="5973275" y="2776600"/>
            <a:ext cx="2349502" cy="14446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60325" y="475625"/>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Warrior Unit </a:t>
            </a:r>
            <a:r>
              <a:rPr b="1" lang="en-GB" sz="1800">
                <a:latin typeface="Century Gothic"/>
                <a:ea typeface="Century Gothic"/>
                <a:cs typeface="Century Gothic"/>
                <a:sym typeface="Century Gothic"/>
              </a:rPr>
              <a:t>Process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57" name="Google Shape;257;p34"/>
          <p:cNvSpPr txBox="1"/>
          <p:nvPr/>
        </p:nvSpPr>
        <p:spPr>
          <a:xfrm>
            <a:off x="407400" y="1142200"/>
            <a:ext cx="3100800" cy="33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Deadly War Scrungus</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Deep One</a:t>
            </a:r>
            <a:endParaRPr b="0" i="0" sz="1100" u="none" cap="none" strike="noStrike">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While the skin changes did make a difference, players were still confused by the fact that wongle units didn't all share the capacity to work on resource farming. Players would often have a warrior selected, and become confused when they wouldn't mine a crystal, or work on a farm.</a:t>
            </a:r>
            <a:endParaRPr b="0" i="0" sz="1100" u="none" cap="none" strike="noStrike">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In creating a new model/animation for the warriors, we can very clearly distinguish the warrior units from the workers, and hopefully resolve the issue of players confusing their functions.</a:t>
            </a:r>
            <a:endParaRPr b="0" i="0" sz="1100" u="none" cap="none" strike="noStrike">
              <a:solidFill>
                <a:srgbClr val="FFFFFF"/>
              </a:solidFill>
              <a:latin typeface="Century Gothic"/>
              <a:ea typeface="Century Gothic"/>
              <a:cs typeface="Century Gothic"/>
              <a:sym typeface="Century Gothic"/>
            </a:endParaRPr>
          </a:p>
        </p:txBody>
      </p:sp>
      <p:pic>
        <p:nvPicPr>
          <p:cNvPr id="258" name="Google Shape;258;p34"/>
          <p:cNvPicPr preferRelativeResize="0"/>
          <p:nvPr/>
        </p:nvPicPr>
        <p:blipFill>
          <a:blip r:embed="rId3">
            <a:alphaModFix/>
          </a:blip>
          <a:stretch>
            <a:fillRect/>
          </a:stretch>
        </p:blipFill>
        <p:spPr>
          <a:xfrm>
            <a:off x="3861225" y="1290575"/>
            <a:ext cx="2243073" cy="1379226"/>
          </a:xfrm>
          <a:prstGeom prst="rect">
            <a:avLst/>
          </a:prstGeom>
          <a:noFill/>
          <a:ln>
            <a:noFill/>
          </a:ln>
        </p:spPr>
      </p:pic>
      <p:pic>
        <p:nvPicPr>
          <p:cNvPr id="259" name="Google Shape;259;p34"/>
          <p:cNvPicPr preferRelativeResize="0"/>
          <p:nvPr/>
        </p:nvPicPr>
        <p:blipFill>
          <a:blip r:embed="rId4">
            <a:alphaModFix/>
          </a:blip>
          <a:stretch>
            <a:fillRect/>
          </a:stretch>
        </p:blipFill>
        <p:spPr>
          <a:xfrm>
            <a:off x="6256650" y="1290575"/>
            <a:ext cx="2249203" cy="1379226"/>
          </a:xfrm>
          <a:prstGeom prst="rect">
            <a:avLst/>
          </a:prstGeom>
          <a:noFill/>
          <a:ln>
            <a:noFill/>
          </a:ln>
        </p:spPr>
      </p:pic>
      <p:pic>
        <p:nvPicPr>
          <p:cNvPr id="260" name="Google Shape;260;p34"/>
          <p:cNvPicPr preferRelativeResize="0"/>
          <p:nvPr/>
        </p:nvPicPr>
        <p:blipFill>
          <a:blip r:embed="rId5">
            <a:alphaModFix/>
          </a:blip>
          <a:stretch>
            <a:fillRect/>
          </a:stretch>
        </p:blipFill>
        <p:spPr>
          <a:xfrm>
            <a:off x="3861225" y="2790600"/>
            <a:ext cx="2243073" cy="1379214"/>
          </a:xfrm>
          <a:prstGeom prst="rect">
            <a:avLst/>
          </a:prstGeom>
          <a:noFill/>
          <a:ln>
            <a:noFill/>
          </a:ln>
        </p:spPr>
      </p:pic>
      <p:pic>
        <p:nvPicPr>
          <p:cNvPr id="261" name="Google Shape;261;p34"/>
          <p:cNvPicPr preferRelativeResize="0"/>
          <p:nvPr/>
        </p:nvPicPr>
        <p:blipFill>
          <a:blip r:embed="rId6">
            <a:alphaModFix/>
          </a:blip>
          <a:stretch>
            <a:fillRect/>
          </a:stretch>
        </p:blipFill>
        <p:spPr>
          <a:xfrm>
            <a:off x="6262774" y="2790600"/>
            <a:ext cx="2243075" cy="13797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Enemy Unit </a:t>
            </a:r>
            <a:r>
              <a:rPr b="1" lang="en-GB" sz="1800">
                <a:latin typeface="Century Gothic"/>
                <a:ea typeface="Century Gothic"/>
                <a:cs typeface="Century Gothic"/>
                <a:sym typeface="Century Gothic"/>
              </a:rPr>
              <a:t>Process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67" name="Google Shape;267;p35"/>
          <p:cNvSpPr txBox="1"/>
          <p:nvPr/>
        </p:nvSpPr>
        <p:spPr>
          <a:xfrm>
            <a:off x="407400" y="1142200"/>
            <a:ext cx="3100800" cy="3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The Junger Slunk</a:t>
            </a:r>
            <a:endParaRPr sz="1100">
              <a:solidFill>
                <a:srgbClr val="DDDDDD"/>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sz="1100">
              <a:solidFill>
                <a:srgbClr val="DDDDDD"/>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rPr lang="en-GB" sz="1100">
                <a:solidFill>
                  <a:srgbClr val="DDDDDD"/>
                </a:solidFill>
                <a:latin typeface="Century Gothic"/>
                <a:ea typeface="Century Gothic"/>
                <a:cs typeface="Century Gothic"/>
                <a:sym typeface="Century Gothic"/>
              </a:rPr>
              <a:t>This unit is being developed from the tutor feedback that our enemies need more combative depth, in order to expand the complexity of the combat phases to a reasonable extent, giving players a broader range of considerations when they defend their base.</a:t>
            </a:r>
            <a:endParaRPr sz="1100">
              <a:solidFill>
                <a:srgbClr val="DDDDDD"/>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sz="1100">
              <a:solidFill>
                <a:srgbClr val="DDDDDD"/>
              </a:solidFill>
              <a:latin typeface="Century Gothic"/>
              <a:ea typeface="Century Gothic"/>
              <a:cs typeface="Century Gothic"/>
              <a:sym typeface="Century Gothic"/>
            </a:endParaRPr>
          </a:p>
          <a:p>
            <a:pPr indent="0" lvl="0" marL="0" rtl="0" algn="just">
              <a:lnSpc>
                <a:spcPct val="115000"/>
              </a:lnSpc>
              <a:spcBef>
                <a:spcPts val="0"/>
              </a:spcBef>
              <a:spcAft>
                <a:spcPts val="0"/>
              </a:spcAft>
              <a:buNone/>
            </a:pPr>
            <a:r>
              <a:rPr lang="en-GB" sz="1100">
                <a:solidFill>
                  <a:srgbClr val="DDDDDD"/>
                </a:solidFill>
                <a:latin typeface="Century Gothic"/>
                <a:ea typeface="Century Gothic"/>
                <a:cs typeface="Century Gothic"/>
                <a:sym typeface="Century Gothic"/>
              </a:rPr>
              <a:t>The Junger Slunk will attack buildings from a distance, making bases more vulnerable, but it will not attack player units.</a:t>
            </a:r>
            <a:endParaRPr sz="1100">
              <a:solidFill>
                <a:srgbClr val="DDDDDD"/>
              </a:solidFill>
              <a:latin typeface="Century Gothic"/>
              <a:ea typeface="Century Gothic"/>
              <a:cs typeface="Century Gothic"/>
              <a:sym typeface="Century Gothic"/>
            </a:endParaRPr>
          </a:p>
          <a:p>
            <a:pPr indent="0" lvl="0" marL="0" marR="0" rtl="0" algn="l">
              <a:lnSpc>
                <a:spcPct val="100000"/>
              </a:lnSpc>
              <a:spcBef>
                <a:spcPts val="80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pic>
        <p:nvPicPr>
          <p:cNvPr id="268" name="Google Shape;268;p35"/>
          <p:cNvPicPr preferRelativeResize="0"/>
          <p:nvPr/>
        </p:nvPicPr>
        <p:blipFill>
          <a:blip r:embed="rId3">
            <a:alphaModFix/>
          </a:blip>
          <a:stretch>
            <a:fillRect/>
          </a:stretch>
        </p:blipFill>
        <p:spPr>
          <a:xfrm>
            <a:off x="4487675" y="921826"/>
            <a:ext cx="3360924" cy="2067899"/>
          </a:xfrm>
          <a:prstGeom prst="rect">
            <a:avLst/>
          </a:prstGeom>
          <a:noFill/>
          <a:ln>
            <a:noFill/>
          </a:ln>
        </p:spPr>
      </p:pic>
      <p:pic>
        <p:nvPicPr>
          <p:cNvPr id="269" name="Google Shape;269;p35"/>
          <p:cNvPicPr preferRelativeResize="0"/>
          <p:nvPr/>
        </p:nvPicPr>
        <p:blipFill>
          <a:blip r:embed="rId4">
            <a:alphaModFix/>
          </a:blip>
          <a:stretch>
            <a:fillRect/>
          </a:stretch>
        </p:blipFill>
        <p:spPr>
          <a:xfrm>
            <a:off x="4012997" y="3174401"/>
            <a:ext cx="2186653" cy="1343624"/>
          </a:xfrm>
          <a:prstGeom prst="rect">
            <a:avLst/>
          </a:prstGeom>
          <a:noFill/>
          <a:ln>
            <a:noFill/>
          </a:ln>
        </p:spPr>
      </p:pic>
      <p:pic>
        <p:nvPicPr>
          <p:cNvPr id="270" name="Google Shape;270;p35"/>
          <p:cNvPicPr preferRelativeResize="0"/>
          <p:nvPr/>
        </p:nvPicPr>
        <p:blipFill>
          <a:blip r:embed="rId5">
            <a:alphaModFix/>
          </a:blip>
          <a:stretch>
            <a:fillRect/>
          </a:stretch>
        </p:blipFill>
        <p:spPr>
          <a:xfrm>
            <a:off x="6294255" y="3174405"/>
            <a:ext cx="2184624" cy="134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439150"/>
            <a:ext cx="33252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Menu</a:t>
            </a:r>
            <a:r>
              <a:rPr b="1" lang="en-GB" sz="1800"/>
              <a:t> Design</a:t>
            </a:r>
            <a:endParaRPr b="1" sz="1800"/>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76" name="Google Shape;276;p36"/>
          <p:cNvSpPr txBox="1"/>
          <p:nvPr/>
        </p:nvSpPr>
        <p:spPr>
          <a:xfrm>
            <a:off x="311700" y="1034125"/>
            <a:ext cx="3666300" cy="276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n-GB" sz="1100" u="none" cap="none" strike="noStrike">
                <a:solidFill>
                  <a:srgbClr val="FFFFFF"/>
                </a:solidFill>
                <a:latin typeface="Century Gothic"/>
                <a:ea typeface="Century Gothic"/>
                <a:cs typeface="Century Gothic"/>
                <a:sym typeface="Century Gothic"/>
              </a:rPr>
              <a:t>· Fantasy feeling</a:t>
            </a:r>
            <a:endParaRPr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Metal material</a:t>
            </a:r>
            <a:endParaRPr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i="0" lang="en-GB" sz="1100" u="none" cap="none" strike="noStrike">
                <a:solidFill>
                  <a:srgbClr val="FFFFFF"/>
                </a:solidFill>
                <a:latin typeface="Century Gothic"/>
                <a:ea typeface="Century Gothic"/>
                <a:cs typeface="Century Gothic"/>
                <a:sym typeface="Century Gothic"/>
              </a:rPr>
              <a:t>· Option button should be really clear </a:t>
            </a:r>
            <a:endParaRPr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i="0" sz="1100" u="none" cap="none" strike="noStrike">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chemeClr val="dk1"/>
                </a:solidFill>
                <a:latin typeface="Century Gothic"/>
                <a:ea typeface="Century Gothic"/>
                <a:cs typeface="Century Gothic"/>
                <a:sym typeface="Century Gothic"/>
              </a:rPr>
              <a:t>· </a:t>
            </a:r>
            <a:r>
              <a:rPr lang="en-GB" sz="1100">
                <a:solidFill>
                  <a:schemeClr val="dk1"/>
                </a:solidFill>
                <a:latin typeface="Century Gothic"/>
                <a:ea typeface="Century Gothic"/>
                <a:cs typeface="Century Gothic"/>
                <a:sym typeface="Century Gothic"/>
              </a:rPr>
              <a:t>Altered camera position</a:t>
            </a:r>
            <a:endParaRPr sz="1100">
              <a:solidFill>
                <a:schemeClr val="dk1"/>
              </a:solidFill>
              <a:latin typeface="Century Gothic"/>
              <a:ea typeface="Century Gothic"/>
              <a:cs typeface="Century Gothic"/>
              <a:sym typeface="Century Gothic"/>
            </a:endParaRPr>
          </a:p>
          <a:p>
            <a:pPr indent="0" lvl="0" marL="0" rtl="0" algn="l">
              <a:lnSpc>
                <a:spcPct val="115000"/>
              </a:lnSpc>
              <a:spcBef>
                <a:spcPts val="1600"/>
              </a:spcBef>
              <a:spcAft>
                <a:spcPts val="0"/>
              </a:spcAft>
              <a:buNone/>
            </a:pPr>
            <a:r>
              <a:rPr lang="en-GB" sz="1100">
                <a:solidFill>
                  <a:schemeClr val="dk1"/>
                </a:solidFill>
                <a:latin typeface="Century Gothic"/>
                <a:ea typeface="Century Gothic"/>
                <a:cs typeface="Century Gothic"/>
                <a:sym typeface="Century Gothic"/>
              </a:rPr>
              <a:t>· Featured updated art</a:t>
            </a:r>
            <a:endParaRPr sz="1100">
              <a:solidFill>
                <a:schemeClr val="dk1"/>
              </a:solidFill>
              <a:latin typeface="Century Gothic"/>
              <a:ea typeface="Century Gothic"/>
              <a:cs typeface="Century Gothic"/>
              <a:sym typeface="Century Gothic"/>
            </a:endParaRPr>
          </a:p>
          <a:p>
            <a:pPr indent="0" lvl="0" marL="0" rtl="0" algn="l">
              <a:lnSpc>
                <a:spcPct val="115000"/>
              </a:lnSpc>
              <a:spcBef>
                <a:spcPts val="1600"/>
              </a:spcBef>
              <a:spcAft>
                <a:spcPts val="0"/>
              </a:spcAft>
              <a:buNone/>
            </a:pPr>
            <a:r>
              <a:rPr lang="en-GB" sz="1100">
                <a:solidFill>
                  <a:schemeClr val="dk1"/>
                </a:solidFill>
                <a:latin typeface="Century Gothic"/>
                <a:ea typeface="Century Gothic"/>
                <a:cs typeface="Century Gothic"/>
                <a:sym typeface="Century Gothic"/>
              </a:rPr>
              <a:t>· Post processing</a:t>
            </a:r>
            <a:endParaRPr sz="1100">
              <a:solidFill>
                <a:srgbClr val="FFFFFF"/>
              </a:solidFill>
              <a:latin typeface="Century Gothic"/>
              <a:ea typeface="Century Gothic"/>
              <a:cs typeface="Century Gothic"/>
              <a:sym typeface="Century Gothic"/>
            </a:endParaRPr>
          </a:p>
          <a:p>
            <a:pPr indent="0" lvl="0" marL="0" marR="0" rtl="0" algn="l">
              <a:lnSpc>
                <a:spcPct val="115000"/>
              </a:lnSpc>
              <a:spcBef>
                <a:spcPts val="160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p36"/>
          <p:cNvPicPr preferRelativeResize="0"/>
          <p:nvPr/>
        </p:nvPicPr>
        <p:blipFill rotWithShape="1">
          <a:blip r:embed="rId3">
            <a:alphaModFix/>
          </a:blip>
          <a:srcRect b="0" l="0" r="0" t="0"/>
          <a:stretch/>
        </p:blipFill>
        <p:spPr>
          <a:xfrm>
            <a:off x="6232775" y="408400"/>
            <a:ext cx="585531" cy="1043510"/>
          </a:xfrm>
          <a:prstGeom prst="rect">
            <a:avLst/>
          </a:prstGeom>
          <a:noFill/>
          <a:ln>
            <a:noFill/>
          </a:ln>
        </p:spPr>
      </p:pic>
      <p:pic>
        <p:nvPicPr>
          <p:cNvPr id="278" name="Google Shape;278;p36"/>
          <p:cNvPicPr preferRelativeResize="0"/>
          <p:nvPr/>
        </p:nvPicPr>
        <p:blipFill rotWithShape="1">
          <a:blip r:embed="rId4">
            <a:alphaModFix/>
          </a:blip>
          <a:srcRect b="0" l="0" r="0" t="0"/>
          <a:stretch/>
        </p:blipFill>
        <p:spPr>
          <a:xfrm>
            <a:off x="6232780" y="1480182"/>
            <a:ext cx="585527" cy="1005868"/>
          </a:xfrm>
          <a:prstGeom prst="rect">
            <a:avLst/>
          </a:prstGeom>
          <a:noFill/>
          <a:ln>
            <a:noFill/>
          </a:ln>
        </p:spPr>
      </p:pic>
      <p:sp>
        <p:nvSpPr>
          <p:cNvPr id="279" name="Google Shape;279;p36"/>
          <p:cNvSpPr txBox="1"/>
          <p:nvPr>
            <p:ph type="title"/>
          </p:nvPr>
        </p:nvSpPr>
        <p:spPr>
          <a:xfrm>
            <a:off x="4631300" y="1175800"/>
            <a:ext cx="15288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Menu Reference</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80" name="Google Shape;280;p36"/>
          <p:cNvPicPr preferRelativeResize="0"/>
          <p:nvPr/>
        </p:nvPicPr>
        <p:blipFill rotWithShape="1">
          <a:blip r:embed="rId5">
            <a:alphaModFix/>
          </a:blip>
          <a:srcRect b="0" l="0" r="0" t="0"/>
          <a:stretch/>
        </p:blipFill>
        <p:spPr>
          <a:xfrm>
            <a:off x="6850335" y="408400"/>
            <a:ext cx="655753" cy="1082549"/>
          </a:xfrm>
          <a:prstGeom prst="rect">
            <a:avLst/>
          </a:prstGeom>
          <a:noFill/>
          <a:ln>
            <a:noFill/>
          </a:ln>
        </p:spPr>
      </p:pic>
      <p:pic>
        <p:nvPicPr>
          <p:cNvPr id="281" name="Google Shape;281;p36"/>
          <p:cNvPicPr preferRelativeResize="0"/>
          <p:nvPr/>
        </p:nvPicPr>
        <p:blipFill rotWithShape="1">
          <a:blip r:embed="rId6">
            <a:alphaModFix/>
          </a:blip>
          <a:srcRect b="0" l="0" r="0" t="0"/>
          <a:stretch/>
        </p:blipFill>
        <p:spPr>
          <a:xfrm>
            <a:off x="7538119" y="408400"/>
            <a:ext cx="924206" cy="1082549"/>
          </a:xfrm>
          <a:prstGeom prst="rect">
            <a:avLst/>
          </a:prstGeom>
          <a:noFill/>
          <a:ln>
            <a:noFill/>
          </a:ln>
        </p:spPr>
      </p:pic>
      <p:pic>
        <p:nvPicPr>
          <p:cNvPr id="282" name="Google Shape;282;p36"/>
          <p:cNvPicPr preferRelativeResize="0"/>
          <p:nvPr/>
        </p:nvPicPr>
        <p:blipFill rotWithShape="1">
          <a:blip r:embed="rId7">
            <a:alphaModFix/>
          </a:blip>
          <a:srcRect b="0" l="0" r="0" t="0"/>
          <a:stretch/>
        </p:blipFill>
        <p:spPr>
          <a:xfrm>
            <a:off x="1484448" y="3527260"/>
            <a:ext cx="2035550" cy="1142014"/>
          </a:xfrm>
          <a:prstGeom prst="rect">
            <a:avLst/>
          </a:prstGeom>
          <a:noFill/>
          <a:ln>
            <a:noFill/>
          </a:ln>
        </p:spPr>
      </p:pic>
      <p:sp>
        <p:nvSpPr>
          <p:cNvPr id="283" name="Google Shape;283;p36"/>
          <p:cNvSpPr txBox="1"/>
          <p:nvPr>
            <p:ph type="title"/>
          </p:nvPr>
        </p:nvSpPr>
        <p:spPr>
          <a:xfrm>
            <a:off x="930713" y="3850425"/>
            <a:ext cx="4728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Old</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84" name="Google Shape;284;p36"/>
          <p:cNvSpPr txBox="1"/>
          <p:nvPr>
            <p:ph type="title"/>
          </p:nvPr>
        </p:nvSpPr>
        <p:spPr>
          <a:xfrm>
            <a:off x="4094953" y="3850425"/>
            <a:ext cx="5811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New</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85" name="Google Shape;285;p36"/>
          <p:cNvPicPr preferRelativeResize="0"/>
          <p:nvPr/>
        </p:nvPicPr>
        <p:blipFill>
          <a:blip r:embed="rId8">
            <a:alphaModFix/>
          </a:blip>
          <a:stretch>
            <a:fillRect/>
          </a:stretch>
        </p:blipFill>
        <p:spPr>
          <a:xfrm>
            <a:off x="4676050" y="2606975"/>
            <a:ext cx="3786252" cy="2129776"/>
          </a:xfrm>
          <a:prstGeom prst="rect">
            <a:avLst/>
          </a:prstGeom>
          <a:noFill/>
          <a:ln>
            <a:noFill/>
          </a:ln>
        </p:spPr>
      </p:pic>
      <p:pic>
        <p:nvPicPr>
          <p:cNvPr id="286" name="Google Shape;286;p36"/>
          <p:cNvPicPr preferRelativeResize="0"/>
          <p:nvPr/>
        </p:nvPicPr>
        <p:blipFill>
          <a:blip r:embed="rId9">
            <a:alphaModFix/>
          </a:blip>
          <a:stretch>
            <a:fillRect/>
          </a:stretch>
        </p:blipFill>
        <p:spPr>
          <a:xfrm>
            <a:off x="6850332" y="1529742"/>
            <a:ext cx="1611988" cy="9067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UI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92" name="Google Shape;292;p37"/>
          <p:cNvSpPr txBox="1"/>
          <p:nvPr/>
        </p:nvSpPr>
        <p:spPr>
          <a:xfrm>
            <a:off x="361375" y="979725"/>
            <a:ext cx="3966300" cy="369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Redesigned for aesthetic unity and visual clarity</a:t>
            </a:r>
            <a:endParaRPr sz="1100">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1" sz="1100">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1" i="0" lang="en-GB" sz="1100" u="none" cap="none" strike="noStrike">
                <a:solidFill>
                  <a:srgbClr val="FFFFFF"/>
                </a:solidFill>
                <a:latin typeface="Century Gothic"/>
                <a:ea typeface="Century Gothic"/>
                <a:cs typeface="Century Gothic"/>
                <a:sym typeface="Century Gothic"/>
              </a:rPr>
              <a:t>Color choice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Metal color</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Transparent</a:t>
            </a:r>
            <a:r>
              <a:rPr b="0" i="0" lang="en-GB" sz="1100" u="none" cap="none" strike="noStrike">
                <a:solidFill>
                  <a:srgbClr val="FFFFFF"/>
                </a:solidFill>
                <a:latin typeface="Century Gothic"/>
                <a:ea typeface="Century Gothic"/>
                <a:cs typeface="Century Gothic"/>
                <a:sym typeface="Century Gothic"/>
              </a:rPr>
              <a:t> background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64770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1" i="0" lang="en-GB" sz="1100" u="none" cap="none" strike="noStrike">
                <a:solidFill>
                  <a:srgbClr val="FFFFFF"/>
                </a:solidFill>
                <a:latin typeface="Century Gothic"/>
                <a:ea typeface="Century Gothic"/>
                <a:cs typeface="Century Gothic"/>
                <a:sym typeface="Century Gothic"/>
              </a:rPr>
              <a:t>Art style</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Fantasy</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Fit the vein of Alice in Wonderland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Refer to the game </a:t>
            </a:r>
            <a:r>
              <a:rPr i="1" lang="en-GB" sz="1100">
                <a:solidFill>
                  <a:srgbClr val="FFFFFF"/>
                </a:solidFill>
                <a:latin typeface="Century Gothic"/>
                <a:ea typeface="Century Gothic"/>
                <a:cs typeface="Century Gothic"/>
                <a:sym typeface="Century Gothic"/>
              </a:rPr>
              <a:t>Driftland</a:t>
            </a:r>
            <a:r>
              <a:rPr lang="en-GB" sz="1100">
                <a:solidFill>
                  <a:srgbClr val="FFFFFF"/>
                </a:solidFill>
                <a:latin typeface="Century Gothic"/>
                <a:ea typeface="Century Gothic"/>
                <a:cs typeface="Century Gothic"/>
                <a:sym typeface="Century Gothic"/>
              </a:rPr>
              <a:t>'s UI layout. </a:t>
            </a:r>
            <a:endParaRPr sz="1100">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Used the transparent effect, so that the UI can be suitable for </a:t>
            </a:r>
            <a:r>
              <a:rPr lang="en-GB" sz="1100">
                <a:solidFill>
                  <a:schemeClr val="dk1"/>
                </a:solidFill>
                <a:latin typeface="Century Gothic"/>
                <a:ea typeface="Century Gothic"/>
                <a:cs typeface="Century Gothic"/>
                <a:sym typeface="Century Gothic"/>
              </a:rPr>
              <a:t>daytime and nighttime </a:t>
            </a:r>
            <a:r>
              <a:rPr lang="en-GB" sz="1100">
                <a:solidFill>
                  <a:srgbClr val="FFFFFF"/>
                </a:solidFill>
                <a:latin typeface="Century Gothic"/>
                <a:ea typeface="Century Gothic"/>
                <a:cs typeface="Century Gothic"/>
                <a:sym typeface="Century Gothic"/>
              </a:rPr>
              <a:t>both ambient lights.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Arial"/>
                <a:ea typeface="Arial"/>
                <a:cs typeface="Arial"/>
                <a:sym typeface="Arial"/>
              </a:rPr>
              <a:t> </a:t>
            </a:r>
            <a:endParaRPr b="0" i="1"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7"/>
          <p:cNvSpPr txBox="1"/>
          <p:nvPr>
            <p:ph type="title"/>
          </p:nvPr>
        </p:nvSpPr>
        <p:spPr>
          <a:xfrm>
            <a:off x="4720550" y="1138475"/>
            <a:ext cx="33252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Old</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rPr b="1" lang="en-GB" sz="1800"/>
              <a:t>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94" name="Google Shape;294;p37"/>
          <p:cNvPicPr preferRelativeResize="0"/>
          <p:nvPr/>
        </p:nvPicPr>
        <p:blipFill rotWithShape="1">
          <a:blip r:embed="rId3">
            <a:alphaModFix/>
          </a:blip>
          <a:srcRect b="0" l="0" r="0" t="0"/>
          <a:stretch/>
        </p:blipFill>
        <p:spPr>
          <a:xfrm>
            <a:off x="5375300" y="425122"/>
            <a:ext cx="3325200" cy="1870428"/>
          </a:xfrm>
          <a:prstGeom prst="rect">
            <a:avLst/>
          </a:prstGeom>
          <a:noFill/>
          <a:ln>
            <a:noFill/>
          </a:ln>
        </p:spPr>
      </p:pic>
      <p:sp>
        <p:nvSpPr>
          <p:cNvPr id="295" name="Google Shape;295;p37"/>
          <p:cNvSpPr txBox="1"/>
          <p:nvPr>
            <p:ph type="title"/>
          </p:nvPr>
        </p:nvSpPr>
        <p:spPr>
          <a:xfrm>
            <a:off x="3853025" y="3299638"/>
            <a:ext cx="33252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New</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rPr b="1" lang="en-GB" sz="1800"/>
              <a:t>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96" name="Google Shape;296;p37"/>
          <p:cNvPicPr preferRelativeResize="0"/>
          <p:nvPr/>
        </p:nvPicPr>
        <p:blipFill>
          <a:blip r:embed="rId4">
            <a:alphaModFix/>
          </a:blip>
          <a:stretch>
            <a:fillRect/>
          </a:stretch>
        </p:blipFill>
        <p:spPr>
          <a:xfrm>
            <a:off x="4572000" y="2411975"/>
            <a:ext cx="4128499" cy="23222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UI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302" name="Google Shape;302;p38"/>
          <p:cNvSpPr txBox="1"/>
          <p:nvPr/>
        </p:nvSpPr>
        <p:spPr>
          <a:xfrm>
            <a:off x="367525" y="1059700"/>
            <a:ext cx="1552200" cy="369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chemeClr val="dk1"/>
                </a:solidFill>
                <a:latin typeface="Century Gothic"/>
                <a:ea typeface="Century Gothic"/>
                <a:cs typeface="Century Gothic"/>
                <a:sym typeface="Century Gothic"/>
              </a:rPr>
              <a:t>· Main menu</a:t>
            </a:r>
            <a:endParaRPr sz="1100">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Settings menu</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b="0" i="0" lang="en-GB" sz="1100" u="none" cap="none" strike="noStrike">
                <a:solidFill>
                  <a:srgbClr val="FFFFFF"/>
                </a:solidFill>
                <a:latin typeface="Century Gothic"/>
                <a:ea typeface="Century Gothic"/>
                <a:cs typeface="Century Gothic"/>
                <a:sym typeface="Century Gothic"/>
              </a:rPr>
              <a:t>Help menu</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chemeClr val="dk1"/>
                </a:solidFill>
                <a:latin typeface="Century Gothic"/>
                <a:ea typeface="Century Gothic"/>
                <a:cs typeface="Century Gothic"/>
                <a:sym typeface="Century Gothic"/>
              </a:rPr>
              <a:t>· In-game UI</a:t>
            </a:r>
            <a:endParaRPr sz="1100">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chemeClr val="dk1"/>
                </a:solidFill>
                <a:latin typeface="Century Gothic"/>
                <a:ea typeface="Century Gothic"/>
                <a:cs typeface="Century Gothic"/>
                <a:sym typeface="Century Gothic"/>
              </a:rPr>
              <a:t>· End screen</a:t>
            </a:r>
            <a:endParaRPr sz="1100">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Arial"/>
                <a:ea typeface="Arial"/>
                <a:cs typeface="Arial"/>
                <a:sym typeface="Arial"/>
              </a:rPr>
              <a:t> </a:t>
            </a:r>
            <a:endParaRPr b="0" i="1"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38"/>
          <p:cNvPicPr preferRelativeResize="0"/>
          <p:nvPr/>
        </p:nvPicPr>
        <p:blipFill>
          <a:blip r:embed="rId3">
            <a:alphaModFix/>
          </a:blip>
          <a:stretch>
            <a:fillRect/>
          </a:stretch>
        </p:blipFill>
        <p:spPr>
          <a:xfrm>
            <a:off x="5687998" y="671375"/>
            <a:ext cx="2587277" cy="1525800"/>
          </a:xfrm>
          <a:prstGeom prst="rect">
            <a:avLst/>
          </a:prstGeom>
          <a:noFill/>
          <a:ln>
            <a:noFill/>
          </a:ln>
        </p:spPr>
      </p:pic>
      <p:pic>
        <p:nvPicPr>
          <p:cNvPr id="304" name="Google Shape;304;p38"/>
          <p:cNvPicPr preferRelativeResize="0"/>
          <p:nvPr/>
        </p:nvPicPr>
        <p:blipFill>
          <a:blip r:embed="rId4">
            <a:alphaModFix/>
          </a:blip>
          <a:stretch>
            <a:fillRect/>
          </a:stretch>
        </p:blipFill>
        <p:spPr>
          <a:xfrm>
            <a:off x="3702650" y="2380675"/>
            <a:ext cx="3873926" cy="2179076"/>
          </a:xfrm>
          <a:prstGeom prst="rect">
            <a:avLst/>
          </a:prstGeom>
          <a:noFill/>
          <a:ln>
            <a:noFill/>
          </a:ln>
        </p:spPr>
      </p:pic>
      <p:pic>
        <p:nvPicPr>
          <p:cNvPr id="305" name="Google Shape;305;p38"/>
          <p:cNvPicPr preferRelativeResize="0"/>
          <p:nvPr/>
        </p:nvPicPr>
        <p:blipFill>
          <a:blip r:embed="rId5">
            <a:alphaModFix/>
          </a:blip>
          <a:stretch>
            <a:fillRect/>
          </a:stretch>
        </p:blipFill>
        <p:spPr>
          <a:xfrm>
            <a:off x="3002126" y="671375"/>
            <a:ext cx="2587277" cy="15257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Icons &amp; Buttons</a:t>
            </a:r>
            <a:r>
              <a:rPr b="1" lang="en-GB" sz="1800">
                <a:latin typeface="Century Gothic"/>
                <a:ea typeface="Century Gothic"/>
                <a:cs typeface="Century Gothic"/>
                <a:sym typeface="Century Gothic"/>
              </a:rPr>
              <a:t>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311" name="Google Shape;311;p39"/>
          <p:cNvSpPr txBox="1"/>
          <p:nvPr/>
        </p:nvSpPr>
        <p:spPr>
          <a:xfrm>
            <a:off x="367525" y="1059700"/>
            <a:ext cx="2824500" cy="251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GB" sz="1100">
                <a:solidFill>
                  <a:srgbClr val="FFFFFF"/>
                </a:solidFill>
                <a:latin typeface="Century Gothic"/>
                <a:ea typeface="Century Gothic"/>
                <a:cs typeface="Century Gothic"/>
                <a:sym typeface="Century Gothic"/>
              </a:rPr>
              <a:t>Design</a:t>
            </a:r>
            <a:r>
              <a:rPr b="1" i="0" lang="en-GB" sz="1100" u="none" cap="none" strike="noStrike">
                <a:solidFill>
                  <a:srgbClr val="FFFFFF"/>
                </a:solidFill>
                <a:latin typeface="Century Gothic"/>
                <a:ea typeface="Century Gothic"/>
                <a:cs typeface="Century Gothic"/>
                <a:sym typeface="Century Gothic"/>
              </a:rPr>
              <a:t> choice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Metal color</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Gradient </a:t>
            </a:r>
            <a:r>
              <a:rPr b="0" i="0" lang="en-GB" sz="1100" u="none" cap="none" strike="noStrike">
                <a:solidFill>
                  <a:srgbClr val="FFFFFF"/>
                </a:solidFill>
                <a:latin typeface="Century Gothic"/>
                <a:ea typeface="Century Gothic"/>
                <a:cs typeface="Century Gothic"/>
                <a:sym typeface="Century Gothic"/>
              </a:rPr>
              <a:t> background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chemeClr val="dk1"/>
                </a:solidFill>
                <a:latin typeface="Century Gothic"/>
                <a:ea typeface="Century Gothic"/>
                <a:cs typeface="Century Gothic"/>
                <a:sym typeface="Century Gothic"/>
              </a:rPr>
              <a:t>· Transparent</a:t>
            </a:r>
            <a:endParaRPr sz="11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chemeClr val="dk1"/>
                </a:solidFill>
                <a:latin typeface="Century Gothic"/>
                <a:ea typeface="Century Gothic"/>
                <a:cs typeface="Century Gothic"/>
                <a:sym typeface="Century Gothic"/>
              </a:rPr>
              <a:t>· Inner/outer bevel</a:t>
            </a:r>
            <a:endParaRPr sz="1100">
              <a:solidFill>
                <a:schemeClr val="dk1"/>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All new cursors which changing states based on in-game interactions</a:t>
            </a:r>
            <a:endParaRPr sz="1100">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64770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Arial"/>
                <a:ea typeface="Arial"/>
                <a:cs typeface="Arial"/>
                <a:sym typeface="Arial"/>
              </a:rPr>
              <a:t> </a:t>
            </a:r>
            <a:endParaRPr b="0" i="1"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39"/>
          <p:cNvPicPr preferRelativeResize="0"/>
          <p:nvPr/>
        </p:nvPicPr>
        <p:blipFill>
          <a:blip r:embed="rId3">
            <a:alphaModFix/>
          </a:blip>
          <a:stretch>
            <a:fillRect/>
          </a:stretch>
        </p:blipFill>
        <p:spPr>
          <a:xfrm>
            <a:off x="3587050" y="1808774"/>
            <a:ext cx="2554954" cy="2181413"/>
          </a:xfrm>
          <a:prstGeom prst="rect">
            <a:avLst/>
          </a:prstGeom>
          <a:noFill/>
          <a:ln>
            <a:noFill/>
          </a:ln>
        </p:spPr>
      </p:pic>
      <p:pic>
        <p:nvPicPr>
          <p:cNvPr id="313" name="Google Shape;313;p39"/>
          <p:cNvPicPr preferRelativeResize="0"/>
          <p:nvPr/>
        </p:nvPicPr>
        <p:blipFill>
          <a:blip r:embed="rId4">
            <a:alphaModFix/>
          </a:blip>
          <a:stretch>
            <a:fillRect/>
          </a:stretch>
        </p:blipFill>
        <p:spPr>
          <a:xfrm>
            <a:off x="6290075" y="1861000"/>
            <a:ext cx="2335875" cy="2142825"/>
          </a:xfrm>
          <a:prstGeom prst="rect">
            <a:avLst/>
          </a:prstGeom>
          <a:noFill/>
          <a:ln>
            <a:noFill/>
          </a:ln>
        </p:spPr>
      </p:pic>
      <p:pic>
        <p:nvPicPr>
          <p:cNvPr id="314" name="Google Shape;314;p39"/>
          <p:cNvPicPr preferRelativeResize="0"/>
          <p:nvPr/>
        </p:nvPicPr>
        <p:blipFill>
          <a:blip r:embed="rId5">
            <a:alphaModFix/>
          </a:blip>
          <a:stretch>
            <a:fillRect/>
          </a:stretch>
        </p:blipFill>
        <p:spPr>
          <a:xfrm>
            <a:off x="4306550" y="528000"/>
            <a:ext cx="3556499" cy="1169775"/>
          </a:xfrm>
          <a:prstGeom prst="rect">
            <a:avLst/>
          </a:prstGeom>
          <a:noFill/>
          <a:ln>
            <a:noFill/>
          </a:ln>
        </p:spPr>
      </p:pic>
      <p:pic>
        <p:nvPicPr>
          <p:cNvPr id="315" name="Google Shape;315;p39"/>
          <p:cNvPicPr preferRelativeResize="0"/>
          <p:nvPr/>
        </p:nvPicPr>
        <p:blipFill>
          <a:blip r:embed="rId6">
            <a:alphaModFix/>
          </a:blip>
          <a:stretch>
            <a:fillRect/>
          </a:stretch>
        </p:blipFill>
        <p:spPr>
          <a:xfrm>
            <a:off x="4887524" y="4101175"/>
            <a:ext cx="2869475" cy="766200"/>
          </a:xfrm>
          <a:prstGeom prst="rect">
            <a:avLst/>
          </a:prstGeom>
          <a:noFill/>
          <a:ln>
            <a:noFill/>
          </a:ln>
        </p:spPr>
      </p:pic>
      <p:pic>
        <p:nvPicPr>
          <p:cNvPr id="316" name="Google Shape;316;p39"/>
          <p:cNvPicPr preferRelativeResize="0"/>
          <p:nvPr/>
        </p:nvPicPr>
        <p:blipFill>
          <a:blip r:embed="rId7">
            <a:alphaModFix/>
          </a:blip>
          <a:stretch>
            <a:fillRect/>
          </a:stretch>
        </p:blipFill>
        <p:spPr>
          <a:xfrm>
            <a:off x="557475" y="4003813"/>
            <a:ext cx="581650" cy="583750"/>
          </a:xfrm>
          <a:prstGeom prst="rect">
            <a:avLst/>
          </a:prstGeom>
          <a:noFill/>
          <a:ln>
            <a:noFill/>
          </a:ln>
        </p:spPr>
      </p:pic>
      <p:pic>
        <p:nvPicPr>
          <p:cNvPr id="317" name="Google Shape;317;p39"/>
          <p:cNvPicPr preferRelativeResize="0"/>
          <p:nvPr/>
        </p:nvPicPr>
        <p:blipFill>
          <a:blip r:embed="rId8">
            <a:alphaModFix/>
          </a:blip>
          <a:stretch>
            <a:fillRect/>
          </a:stretch>
        </p:blipFill>
        <p:spPr>
          <a:xfrm>
            <a:off x="2661675" y="4003813"/>
            <a:ext cx="581650" cy="583750"/>
          </a:xfrm>
          <a:prstGeom prst="rect">
            <a:avLst/>
          </a:prstGeom>
          <a:noFill/>
          <a:ln>
            <a:noFill/>
          </a:ln>
        </p:spPr>
      </p:pic>
      <p:pic>
        <p:nvPicPr>
          <p:cNvPr id="318" name="Google Shape;318;p39"/>
          <p:cNvPicPr preferRelativeResize="0"/>
          <p:nvPr/>
        </p:nvPicPr>
        <p:blipFill>
          <a:blip r:embed="rId9">
            <a:alphaModFix/>
          </a:blip>
          <a:stretch>
            <a:fillRect/>
          </a:stretch>
        </p:blipFill>
        <p:spPr>
          <a:xfrm>
            <a:off x="1960275" y="4003813"/>
            <a:ext cx="581650" cy="583750"/>
          </a:xfrm>
          <a:prstGeom prst="rect">
            <a:avLst/>
          </a:prstGeom>
          <a:noFill/>
          <a:ln>
            <a:noFill/>
          </a:ln>
        </p:spPr>
      </p:pic>
      <p:pic>
        <p:nvPicPr>
          <p:cNvPr id="319" name="Google Shape;319;p39"/>
          <p:cNvPicPr preferRelativeResize="0"/>
          <p:nvPr/>
        </p:nvPicPr>
        <p:blipFill>
          <a:blip r:embed="rId10">
            <a:alphaModFix/>
          </a:blip>
          <a:stretch>
            <a:fillRect/>
          </a:stretch>
        </p:blipFill>
        <p:spPr>
          <a:xfrm>
            <a:off x="1258875" y="4003813"/>
            <a:ext cx="581650" cy="583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Minimap Icons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325" name="Google Shape;325;p40"/>
          <p:cNvSpPr txBox="1"/>
          <p:nvPr/>
        </p:nvSpPr>
        <p:spPr>
          <a:xfrm>
            <a:off x="521075" y="1676625"/>
            <a:ext cx="3895800" cy="220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Developed a series of minimap icons to represent key resources, and player/enemy units.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Before there were simply a series of large squares that did a poor job of communicating the number of units a player had, and did not clearly highlight mining points of interest, nor distinguish different units (including the enemy) from one another.</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These icons are a first pass at improving this.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Arial"/>
                <a:ea typeface="Arial"/>
                <a:cs typeface="Arial"/>
                <a:sym typeface="Arial"/>
              </a:rPr>
              <a:t> </a:t>
            </a:r>
            <a:endParaRPr b="0" i="1"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6" name="Google Shape;326;p40"/>
          <p:cNvPicPr preferRelativeResize="0"/>
          <p:nvPr/>
        </p:nvPicPr>
        <p:blipFill>
          <a:blip r:embed="rId3">
            <a:alphaModFix/>
          </a:blip>
          <a:stretch>
            <a:fillRect/>
          </a:stretch>
        </p:blipFill>
        <p:spPr>
          <a:xfrm>
            <a:off x="5208075" y="1180150"/>
            <a:ext cx="3086100" cy="3095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t>VFX Design (Particles Effects)</a:t>
            </a:r>
            <a:endParaRPr b="1" sz="1800"/>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332" name="Google Shape;332;p41"/>
          <p:cNvSpPr txBox="1"/>
          <p:nvPr/>
        </p:nvSpPr>
        <p:spPr>
          <a:xfrm>
            <a:off x="377200" y="1105175"/>
            <a:ext cx="2586900" cy="3105900"/>
          </a:xfrm>
          <a:prstGeom prst="rect">
            <a:avLst/>
          </a:prstGeom>
          <a:noFill/>
          <a:ln>
            <a:noFill/>
          </a:ln>
        </p:spPr>
        <p:txBody>
          <a:bodyPr anchorCtr="0" anchor="t" bIns="91425" lIns="91425" spcFirstLastPara="1" rIns="91425" wrap="square" tIns="91425">
            <a:noAutofit/>
          </a:bodyPr>
          <a:lstStyle/>
          <a:p>
            <a:pPr indent="-266700" lvl="0" marL="266700" marR="0" rtl="0" algn="l">
              <a:lnSpc>
                <a:spcPct val="115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Cartoonish style</a:t>
            </a:r>
            <a:endParaRPr sz="1100">
              <a:solidFill>
                <a:schemeClr val="dk1"/>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sz="1100">
              <a:solidFill>
                <a:schemeClr val="dk1"/>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sz="1100">
              <a:solidFill>
                <a:schemeClr val="dk1"/>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Fire &amp; Smoke</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Wood chips</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Placed </a:t>
            </a:r>
            <a:r>
              <a:rPr lang="en-GB" sz="1100">
                <a:solidFill>
                  <a:srgbClr val="FFFFFF"/>
                </a:solidFill>
                <a:latin typeface="Century Gothic"/>
                <a:ea typeface="Century Gothic"/>
                <a:cs typeface="Century Gothic"/>
                <a:sym typeface="Century Gothic"/>
              </a:rPr>
              <a:t>building</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Building attack &amp; explosion</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Magic attack</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Foraging effect</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Leaf burst</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3" name="Google Shape;333;p41"/>
          <p:cNvPicPr preferRelativeResize="0"/>
          <p:nvPr/>
        </p:nvPicPr>
        <p:blipFill rotWithShape="1">
          <a:blip r:embed="rId3">
            <a:alphaModFix/>
          </a:blip>
          <a:srcRect b="12088" l="0" r="0" t="16676"/>
          <a:stretch/>
        </p:blipFill>
        <p:spPr>
          <a:xfrm>
            <a:off x="2641071" y="3559400"/>
            <a:ext cx="3595054" cy="1095575"/>
          </a:xfrm>
          <a:prstGeom prst="rect">
            <a:avLst/>
          </a:prstGeom>
          <a:noFill/>
          <a:ln>
            <a:noFill/>
          </a:ln>
        </p:spPr>
      </p:pic>
      <p:pic>
        <p:nvPicPr>
          <p:cNvPr id="334" name="Google Shape;334;p41"/>
          <p:cNvPicPr preferRelativeResize="0"/>
          <p:nvPr/>
        </p:nvPicPr>
        <p:blipFill rotWithShape="1">
          <a:blip r:embed="rId4">
            <a:alphaModFix/>
          </a:blip>
          <a:srcRect b="0" l="9305" r="6554" t="0"/>
          <a:stretch/>
        </p:blipFill>
        <p:spPr>
          <a:xfrm>
            <a:off x="5123770" y="2020474"/>
            <a:ext cx="1233550" cy="1339975"/>
          </a:xfrm>
          <a:prstGeom prst="rect">
            <a:avLst/>
          </a:prstGeom>
          <a:noFill/>
          <a:ln>
            <a:noFill/>
          </a:ln>
        </p:spPr>
      </p:pic>
      <p:pic>
        <p:nvPicPr>
          <p:cNvPr id="335" name="Google Shape;335;p41"/>
          <p:cNvPicPr preferRelativeResize="0"/>
          <p:nvPr/>
        </p:nvPicPr>
        <p:blipFill rotWithShape="1">
          <a:blip r:embed="rId5">
            <a:alphaModFix/>
          </a:blip>
          <a:srcRect b="7054" l="14212" r="13896" t="11947"/>
          <a:stretch/>
        </p:blipFill>
        <p:spPr>
          <a:xfrm>
            <a:off x="6415224" y="2020474"/>
            <a:ext cx="1256479" cy="1339975"/>
          </a:xfrm>
          <a:prstGeom prst="rect">
            <a:avLst/>
          </a:prstGeom>
          <a:noFill/>
          <a:ln>
            <a:noFill/>
          </a:ln>
        </p:spPr>
      </p:pic>
      <p:pic>
        <p:nvPicPr>
          <p:cNvPr id="336" name="Google Shape;336;p41"/>
          <p:cNvPicPr preferRelativeResize="0"/>
          <p:nvPr/>
        </p:nvPicPr>
        <p:blipFill rotWithShape="1">
          <a:blip r:embed="rId6">
            <a:alphaModFix/>
          </a:blip>
          <a:srcRect b="17478" l="5195" r="3821" t="13925"/>
          <a:stretch/>
        </p:blipFill>
        <p:spPr>
          <a:xfrm>
            <a:off x="6283883" y="3559395"/>
            <a:ext cx="2548416" cy="1095580"/>
          </a:xfrm>
          <a:prstGeom prst="rect">
            <a:avLst/>
          </a:prstGeom>
          <a:noFill/>
          <a:ln>
            <a:noFill/>
          </a:ln>
        </p:spPr>
      </p:pic>
      <p:pic>
        <p:nvPicPr>
          <p:cNvPr id="337" name="Google Shape;337;p41"/>
          <p:cNvPicPr preferRelativeResize="0"/>
          <p:nvPr/>
        </p:nvPicPr>
        <p:blipFill rotWithShape="1">
          <a:blip r:embed="rId7">
            <a:alphaModFix/>
          </a:blip>
          <a:srcRect b="5132" l="5015" r="11672" t="0"/>
          <a:stretch/>
        </p:blipFill>
        <p:spPr>
          <a:xfrm>
            <a:off x="2742725" y="2020498"/>
            <a:ext cx="2323141" cy="1339951"/>
          </a:xfrm>
          <a:prstGeom prst="rect">
            <a:avLst/>
          </a:prstGeom>
          <a:noFill/>
          <a:ln>
            <a:noFill/>
          </a:ln>
        </p:spPr>
      </p:pic>
      <p:pic>
        <p:nvPicPr>
          <p:cNvPr id="338" name="Google Shape;338;p41"/>
          <p:cNvPicPr preferRelativeResize="0"/>
          <p:nvPr/>
        </p:nvPicPr>
        <p:blipFill>
          <a:blip r:embed="rId8">
            <a:alphaModFix/>
          </a:blip>
          <a:stretch>
            <a:fillRect/>
          </a:stretch>
        </p:blipFill>
        <p:spPr>
          <a:xfrm>
            <a:off x="7729620" y="2020474"/>
            <a:ext cx="1102681" cy="1339975"/>
          </a:xfrm>
          <a:prstGeom prst="rect">
            <a:avLst/>
          </a:prstGeom>
          <a:noFill/>
          <a:ln>
            <a:noFill/>
          </a:ln>
        </p:spPr>
      </p:pic>
      <p:pic>
        <p:nvPicPr>
          <p:cNvPr id="339" name="Google Shape;339;p41"/>
          <p:cNvPicPr preferRelativeResize="0"/>
          <p:nvPr/>
        </p:nvPicPr>
        <p:blipFill>
          <a:blip r:embed="rId9">
            <a:alphaModFix/>
          </a:blip>
          <a:stretch>
            <a:fillRect/>
          </a:stretch>
        </p:blipFill>
        <p:spPr>
          <a:xfrm>
            <a:off x="3913498" y="551349"/>
            <a:ext cx="4918799" cy="1270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39150"/>
            <a:ext cx="2836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Strengths</a:t>
            </a:r>
            <a:endParaRPr b="1" sz="1800">
              <a:latin typeface="Century Gothic"/>
              <a:ea typeface="Century Gothic"/>
              <a:cs typeface="Century Gothic"/>
              <a:sym typeface="Century Gothic"/>
            </a:endParaRPr>
          </a:p>
        </p:txBody>
      </p:sp>
      <p:sp>
        <p:nvSpPr>
          <p:cNvPr id="68" name="Google Shape;68;p15"/>
          <p:cNvSpPr txBox="1"/>
          <p:nvPr>
            <p:ph type="title"/>
          </p:nvPr>
        </p:nvSpPr>
        <p:spPr>
          <a:xfrm>
            <a:off x="311700" y="2739575"/>
            <a:ext cx="2138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Weaknesses</a:t>
            </a:r>
            <a:endParaRPr b="1" sz="1800">
              <a:latin typeface="Century Gothic"/>
              <a:ea typeface="Century Gothic"/>
              <a:cs typeface="Century Gothic"/>
              <a:sym typeface="Century Gothic"/>
            </a:endParaRPr>
          </a:p>
        </p:txBody>
      </p:sp>
      <p:sp>
        <p:nvSpPr>
          <p:cNvPr id="69" name="Google Shape;69;p15"/>
          <p:cNvSpPr txBox="1"/>
          <p:nvPr>
            <p:ph type="title"/>
          </p:nvPr>
        </p:nvSpPr>
        <p:spPr>
          <a:xfrm>
            <a:off x="376800" y="1011850"/>
            <a:ext cx="2975700" cy="16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Daytime Scene &amp; Nighttime Scene</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Clear silhouettes</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sz="1100">
              <a:latin typeface="Century Gothic"/>
              <a:ea typeface="Century Gothic"/>
              <a:cs typeface="Century Gothic"/>
              <a:sym typeface="Century Gothic"/>
            </a:endParaRPr>
          </a:p>
          <a:p>
            <a:pPr indent="0" lvl="0" marL="0" rtl="0" algn="l">
              <a:spcBef>
                <a:spcPts val="0"/>
              </a:spcBef>
              <a:spcAft>
                <a:spcPts val="0"/>
              </a:spcAft>
              <a:buSzPts val="2800"/>
              <a:buNone/>
            </a:pPr>
            <a:r>
              <a:rPr lang="en-GB" sz="1100">
                <a:latin typeface="Century Gothic"/>
                <a:ea typeface="Century Gothic"/>
                <a:cs typeface="Century Gothic"/>
                <a:sym typeface="Century Gothic"/>
              </a:rPr>
              <a:t>· Environment concept art</a:t>
            </a:r>
            <a:endParaRPr sz="1100">
              <a:latin typeface="Century Gothic"/>
              <a:ea typeface="Century Gothic"/>
              <a:cs typeface="Century Gothic"/>
              <a:sym typeface="Century Gothic"/>
            </a:endParaRPr>
          </a:p>
        </p:txBody>
      </p:sp>
      <p:sp>
        <p:nvSpPr>
          <p:cNvPr id="70" name="Google Shape;70;p15"/>
          <p:cNvSpPr txBox="1"/>
          <p:nvPr>
            <p:ph type="title"/>
          </p:nvPr>
        </p:nvSpPr>
        <p:spPr>
          <a:xfrm>
            <a:off x="427350" y="3266750"/>
            <a:ext cx="2352000" cy="16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Communication</a:t>
            </a:r>
            <a:endParaRPr sz="1100">
              <a:latin typeface="Century Gothic"/>
              <a:ea typeface="Century Gothic"/>
              <a:cs typeface="Century Gothic"/>
              <a:sym typeface="Century Gothic"/>
            </a:endParaRPr>
          </a:p>
        </p:txBody>
      </p:sp>
      <p:pic>
        <p:nvPicPr>
          <p:cNvPr id="71" name="Google Shape;71;p15"/>
          <p:cNvPicPr preferRelativeResize="0"/>
          <p:nvPr/>
        </p:nvPicPr>
        <p:blipFill>
          <a:blip r:embed="rId3">
            <a:alphaModFix/>
          </a:blip>
          <a:stretch>
            <a:fillRect/>
          </a:stretch>
        </p:blipFill>
        <p:spPr>
          <a:xfrm flipH="1" rot="348498">
            <a:off x="7044785" y="2882176"/>
            <a:ext cx="1887802" cy="2063824"/>
          </a:xfrm>
          <a:prstGeom prst="rect">
            <a:avLst/>
          </a:prstGeom>
          <a:noFill/>
          <a:ln>
            <a:noFill/>
          </a:ln>
        </p:spPr>
      </p:pic>
      <p:pic>
        <p:nvPicPr>
          <p:cNvPr id="72" name="Google Shape;72;p15"/>
          <p:cNvPicPr preferRelativeResize="0"/>
          <p:nvPr/>
        </p:nvPicPr>
        <p:blipFill>
          <a:blip r:embed="rId4">
            <a:alphaModFix/>
          </a:blip>
          <a:stretch>
            <a:fillRect/>
          </a:stretch>
        </p:blipFill>
        <p:spPr>
          <a:xfrm rot="465974">
            <a:off x="7855987" y="1937128"/>
            <a:ext cx="958375" cy="779368"/>
          </a:xfrm>
          <a:prstGeom prst="rect">
            <a:avLst/>
          </a:prstGeom>
          <a:noFill/>
          <a:ln>
            <a:noFill/>
          </a:ln>
        </p:spPr>
      </p:pic>
      <p:pic>
        <p:nvPicPr>
          <p:cNvPr id="73" name="Google Shape;73;p15"/>
          <p:cNvPicPr preferRelativeResize="0"/>
          <p:nvPr/>
        </p:nvPicPr>
        <p:blipFill>
          <a:blip r:embed="rId5">
            <a:alphaModFix/>
          </a:blip>
          <a:stretch>
            <a:fillRect/>
          </a:stretch>
        </p:blipFill>
        <p:spPr>
          <a:xfrm rot="-226214">
            <a:off x="3700950" y="911566"/>
            <a:ext cx="2396300" cy="2629935"/>
          </a:xfrm>
          <a:prstGeom prst="rect">
            <a:avLst/>
          </a:prstGeom>
          <a:noFill/>
          <a:ln>
            <a:noFill/>
          </a:ln>
        </p:spPr>
      </p:pic>
      <p:pic>
        <p:nvPicPr>
          <p:cNvPr id="74" name="Google Shape;74;p15"/>
          <p:cNvPicPr preferRelativeResize="0"/>
          <p:nvPr/>
        </p:nvPicPr>
        <p:blipFill>
          <a:blip r:embed="rId6">
            <a:alphaModFix/>
          </a:blip>
          <a:stretch>
            <a:fillRect/>
          </a:stretch>
        </p:blipFill>
        <p:spPr>
          <a:xfrm rot="-192624">
            <a:off x="4947625" y="3323949"/>
            <a:ext cx="2569624" cy="1580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39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General Moodboard [Overall Feel of the game]</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80" name="Google Shape;80;p16"/>
          <p:cNvPicPr preferRelativeResize="0"/>
          <p:nvPr/>
        </p:nvPicPr>
        <p:blipFill>
          <a:blip r:embed="rId3">
            <a:alphaModFix/>
          </a:blip>
          <a:stretch>
            <a:fillRect/>
          </a:stretch>
        </p:blipFill>
        <p:spPr>
          <a:xfrm>
            <a:off x="3126510" y="1298075"/>
            <a:ext cx="2890984" cy="1532421"/>
          </a:xfrm>
          <a:prstGeom prst="rect">
            <a:avLst/>
          </a:prstGeom>
          <a:noFill/>
          <a:ln>
            <a:noFill/>
          </a:ln>
        </p:spPr>
      </p:pic>
      <p:pic>
        <p:nvPicPr>
          <p:cNvPr id="81" name="Google Shape;81;p16"/>
          <p:cNvPicPr preferRelativeResize="0"/>
          <p:nvPr/>
        </p:nvPicPr>
        <p:blipFill>
          <a:blip r:embed="rId4">
            <a:alphaModFix/>
          </a:blip>
          <a:stretch>
            <a:fillRect/>
          </a:stretch>
        </p:blipFill>
        <p:spPr>
          <a:xfrm>
            <a:off x="6074047" y="1298075"/>
            <a:ext cx="2724307" cy="1532423"/>
          </a:xfrm>
          <a:prstGeom prst="rect">
            <a:avLst/>
          </a:prstGeom>
          <a:noFill/>
          <a:ln>
            <a:noFill/>
          </a:ln>
        </p:spPr>
      </p:pic>
      <p:pic>
        <p:nvPicPr>
          <p:cNvPr id="82" name="Google Shape;82;p16"/>
          <p:cNvPicPr preferRelativeResize="0"/>
          <p:nvPr/>
        </p:nvPicPr>
        <p:blipFill>
          <a:blip r:embed="rId5">
            <a:alphaModFix/>
          </a:blip>
          <a:stretch>
            <a:fillRect/>
          </a:stretch>
        </p:blipFill>
        <p:spPr>
          <a:xfrm>
            <a:off x="345650" y="1298075"/>
            <a:ext cx="2724307" cy="1532417"/>
          </a:xfrm>
          <a:prstGeom prst="rect">
            <a:avLst/>
          </a:prstGeom>
          <a:noFill/>
          <a:ln>
            <a:noFill/>
          </a:ln>
        </p:spPr>
      </p:pic>
      <p:pic>
        <p:nvPicPr>
          <p:cNvPr id="83" name="Google Shape;83;p16"/>
          <p:cNvPicPr preferRelativeResize="0"/>
          <p:nvPr/>
        </p:nvPicPr>
        <p:blipFill>
          <a:blip r:embed="rId6">
            <a:alphaModFix/>
          </a:blip>
          <a:stretch>
            <a:fillRect/>
          </a:stretch>
        </p:blipFill>
        <p:spPr>
          <a:xfrm>
            <a:off x="345650" y="2899149"/>
            <a:ext cx="2724298" cy="1532412"/>
          </a:xfrm>
          <a:prstGeom prst="rect">
            <a:avLst/>
          </a:prstGeom>
          <a:noFill/>
          <a:ln>
            <a:noFill/>
          </a:ln>
        </p:spPr>
      </p:pic>
      <p:pic>
        <p:nvPicPr>
          <p:cNvPr id="84" name="Google Shape;84;p16"/>
          <p:cNvPicPr preferRelativeResize="0"/>
          <p:nvPr/>
        </p:nvPicPr>
        <p:blipFill>
          <a:blip r:embed="rId7">
            <a:alphaModFix/>
          </a:blip>
          <a:stretch>
            <a:fillRect/>
          </a:stretch>
        </p:blipFill>
        <p:spPr>
          <a:xfrm>
            <a:off x="3209850" y="2899137"/>
            <a:ext cx="2724298" cy="1532423"/>
          </a:xfrm>
          <a:prstGeom prst="rect">
            <a:avLst/>
          </a:prstGeom>
          <a:noFill/>
          <a:ln>
            <a:noFill/>
          </a:ln>
        </p:spPr>
      </p:pic>
      <p:pic>
        <p:nvPicPr>
          <p:cNvPr id="85" name="Google Shape;85;p16"/>
          <p:cNvPicPr preferRelativeResize="0"/>
          <p:nvPr/>
        </p:nvPicPr>
        <p:blipFill>
          <a:blip r:embed="rId8">
            <a:alphaModFix/>
          </a:blip>
          <a:stretch>
            <a:fillRect/>
          </a:stretch>
        </p:blipFill>
        <p:spPr>
          <a:xfrm>
            <a:off x="6074050" y="2899150"/>
            <a:ext cx="2724301" cy="15324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Environment Art Direction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91" name="Google Shape;91;p17"/>
          <p:cNvPicPr preferRelativeResize="0"/>
          <p:nvPr/>
        </p:nvPicPr>
        <p:blipFill rotWithShape="1">
          <a:blip r:embed="rId3">
            <a:alphaModFix/>
          </a:blip>
          <a:srcRect b="0" l="0" r="0" t="0"/>
          <a:stretch/>
        </p:blipFill>
        <p:spPr>
          <a:xfrm>
            <a:off x="6691600" y="3064017"/>
            <a:ext cx="2023699" cy="1261654"/>
          </a:xfrm>
          <a:prstGeom prst="rect">
            <a:avLst/>
          </a:prstGeom>
          <a:noFill/>
          <a:ln>
            <a:noFill/>
          </a:ln>
        </p:spPr>
      </p:pic>
      <p:pic>
        <p:nvPicPr>
          <p:cNvPr id="92" name="Google Shape;92;p17"/>
          <p:cNvPicPr preferRelativeResize="0"/>
          <p:nvPr/>
        </p:nvPicPr>
        <p:blipFill rotWithShape="1">
          <a:blip r:embed="rId4">
            <a:alphaModFix/>
          </a:blip>
          <a:srcRect b="0" l="0" r="0" t="0"/>
          <a:stretch/>
        </p:blipFill>
        <p:spPr>
          <a:xfrm>
            <a:off x="4511874" y="3049025"/>
            <a:ext cx="2126521" cy="1276656"/>
          </a:xfrm>
          <a:prstGeom prst="rect">
            <a:avLst/>
          </a:prstGeom>
          <a:noFill/>
          <a:ln>
            <a:noFill/>
          </a:ln>
        </p:spPr>
      </p:pic>
      <p:pic>
        <p:nvPicPr>
          <p:cNvPr id="93" name="Google Shape;93;p17"/>
          <p:cNvPicPr preferRelativeResize="0"/>
          <p:nvPr/>
        </p:nvPicPr>
        <p:blipFill rotWithShape="1">
          <a:blip r:embed="rId5">
            <a:alphaModFix/>
          </a:blip>
          <a:srcRect b="0" l="0" r="0" t="0"/>
          <a:stretch/>
        </p:blipFill>
        <p:spPr>
          <a:xfrm>
            <a:off x="428725" y="3064017"/>
            <a:ext cx="2274562" cy="1276643"/>
          </a:xfrm>
          <a:prstGeom prst="rect">
            <a:avLst/>
          </a:prstGeom>
          <a:noFill/>
          <a:ln>
            <a:noFill/>
          </a:ln>
        </p:spPr>
      </p:pic>
      <p:pic>
        <p:nvPicPr>
          <p:cNvPr id="94" name="Google Shape;94;p17"/>
          <p:cNvPicPr preferRelativeResize="0"/>
          <p:nvPr/>
        </p:nvPicPr>
        <p:blipFill rotWithShape="1">
          <a:blip r:embed="rId6">
            <a:alphaModFix/>
          </a:blip>
          <a:srcRect b="0" l="0" r="0" t="0"/>
          <a:stretch/>
        </p:blipFill>
        <p:spPr>
          <a:xfrm>
            <a:off x="2756496" y="3049028"/>
            <a:ext cx="1702159" cy="1276644"/>
          </a:xfrm>
          <a:prstGeom prst="rect">
            <a:avLst/>
          </a:prstGeom>
          <a:noFill/>
          <a:ln>
            <a:noFill/>
          </a:ln>
        </p:spPr>
      </p:pic>
      <p:pic>
        <p:nvPicPr>
          <p:cNvPr id="95" name="Google Shape;95;p17"/>
          <p:cNvPicPr preferRelativeResize="0"/>
          <p:nvPr/>
        </p:nvPicPr>
        <p:blipFill rotWithShape="1">
          <a:blip r:embed="rId7">
            <a:alphaModFix/>
          </a:blip>
          <a:srcRect b="2362" l="0" r="0" t="2362"/>
          <a:stretch/>
        </p:blipFill>
        <p:spPr>
          <a:xfrm>
            <a:off x="428713" y="1323278"/>
            <a:ext cx="2738851" cy="1467855"/>
          </a:xfrm>
          <a:prstGeom prst="rect">
            <a:avLst/>
          </a:prstGeom>
          <a:noFill/>
          <a:ln>
            <a:noFill/>
          </a:ln>
        </p:spPr>
      </p:pic>
      <p:pic>
        <p:nvPicPr>
          <p:cNvPr id="96" name="Google Shape;96;p17"/>
          <p:cNvPicPr preferRelativeResize="0"/>
          <p:nvPr/>
        </p:nvPicPr>
        <p:blipFill rotWithShape="1">
          <a:blip r:embed="rId8">
            <a:alphaModFix/>
          </a:blip>
          <a:srcRect b="2362" l="0" r="0" t="2362"/>
          <a:stretch/>
        </p:blipFill>
        <p:spPr>
          <a:xfrm>
            <a:off x="3202572" y="1323278"/>
            <a:ext cx="2738851" cy="1467850"/>
          </a:xfrm>
          <a:prstGeom prst="rect">
            <a:avLst/>
          </a:prstGeom>
          <a:noFill/>
          <a:ln>
            <a:noFill/>
          </a:ln>
        </p:spPr>
      </p:pic>
      <p:pic>
        <p:nvPicPr>
          <p:cNvPr id="97" name="Google Shape;97;p17"/>
          <p:cNvPicPr preferRelativeResize="0"/>
          <p:nvPr/>
        </p:nvPicPr>
        <p:blipFill rotWithShape="1">
          <a:blip r:embed="rId9">
            <a:alphaModFix/>
          </a:blip>
          <a:srcRect b="2362" l="0" r="0" t="2362"/>
          <a:stretch/>
        </p:blipFill>
        <p:spPr>
          <a:xfrm>
            <a:off x="5976431" y="1323275"/>
            <a:ext cx="2738851" cy="14678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39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The Concept Art</a:t>
            </a:r>
            <a:endParaRPr b="1" sz="1800">
              <a:latin typeface="Century Gothic"/>
              <a:ea typeface="Century Gothic"/>
              <a:cs typeface="Century Gothic"/>
              <a:sym typeface="Century Gothic"/>
            </a:endParaRPr>
          </a:p>
        </p:txBody>
      </p:sp>
      <p:pic>
        <p:nvPicPr>
          <p:cNvPr id="103" name="Google Shape;103;p18"/>
          <p:cNvPicPr preferRelativeResize="0"/>
          <p:nvPr/>
        </p:nvPicPr>
        <p:blipFill rotWithShape="1">
          <a:blip r:embed="rId3">
            <a:alphaModFix/>
          </a:blip>
          <a:srcRect b="0" l="2817" r="47761" t="0"/>
          <a:stretch/>
        </p:blipFill>
        <p:spPr>
          <a:xfrm>
            <a:off x="6033150" y="1478475"/>
            <a:ext cx="2860349" cy="3299050"/>
          </a:xfrm>
          <a:prstGeom prst="rect">
            <a:avLst/>
          </a:prstGeom>
          <a:noFill/>
          <a:ln>
            <a:noFill/>
          </a:ln>
        </p:spPr>
      </p:pic>
      <p:pic>
        <p:nvPicPr>
          <p:cNvPr id="104" name="Google Shape;104;p18"/>
          <p:cNvPicPr preferRelativeResize="0"/>
          <p:nvPr/>
        </p:nvPicPr>
        <p:blipFill rotWithShape="1">
          <a:blip r:embed="rId4">
            <a:alphaModFix/>
          </a:blip>
          <a:srcRect b="0" l="0" r="0" t="0"/>
          <a:stretch/>
        </p:blipFill>
        <p:spPr>
          <a:xfrm>
            <a:off x="2311919" y="2296300"/>
            <a:ext cx="1753913" cy="2481225"/>
          </a:xfrm>
          <a:prstGeom prst="rect">
            <a:avLst/>
          </a:prstGeom>
          <a:noFill/>
          <a:ln>
            <a:noFill/>
          </a:ln>
        </p:spPr>
      </p:pic>
      <p:pic>
        <p:nvPicPr>
          <p:cNvPr id="105" name="Google Shape;105;p18"/>
          <p:cNvPicPr preferRelativeResize="0"/>
          <p:nvPr/>
        </p:nvPicPr>
        <p:blipFill rotWithShape="1">
          <a:blip r:embed="rId5">
            <a:alphaModFix/>
          </a:blip>
          <a:srcRect b="0" l="0" r="0" t="0"/>
          <a:stretch/>
        </p:blipFill>
        <p:spPr>
          <a:xfrm>
            <a:off x="4127100" y="2296300"/>
            <a:ext cx="1753913" cy="2481219"/>
          </a:xfrm>
          <a:prstGeom prst="rect">
            <a:avLst/>
          </a:prstGeom>
          <a:noFill/>
          <a:ln>
            <a:noFill/>
          </a:ln>
        </p:spPr>
      </p:pic>
      <p:sp>
        <p:nvSpPr>
          <p:cNvPr id="106" name="Google Shape;106;p18"/>
          <p:cNvSpPr txBox="1"/>
          <p:nvPr>
            <p:ph type="title"/>
          </p:nvPr>
        </p:nvSpPr>
        <p:spPr>
          <a:xfrm>
            <a:off x="374275" y="1060813"/>
            <a:ext cx="3957300" cy="118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Floating Island</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New plants, rocks, trees</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New environment</a:t>
            </a:r>
            <a:endParaRPr sz="1100">
              <a:latin typeface="Century Gothic"/>
              <a:ea typeface="Century Gothic"/>
              <a:cs typeface="Century Gothic"/>
              <a:sym typeface="Century Gothic"/>
            </a:endParaRPr>
          </a:p>
        </p:txBody>
      </p:sp>
      <p:pic>
        <p:nvPicPr>
          <p:cNvPr id="107" name="Google Shape;107;p18"/>
          <p:cNvPicPr preferRelativeResize="0"/>
          <p:nvPr/>
        </p:nvPicPr>
        <p:blipFill>
          <a:blip r:embed="rId6">
            <a:alphaModFix/>
          </a:blip>
          <a:stretch>
            <a:fillRect/>
          </a:stretch>
        </p:blipFill>
        <p:spPr>
          <a:xfrm>
            <a:off x="496737" y="2296452"/>
            <a:ext cx="1753912" cy="2480928"/>
          </a:xfrm>
          <a:prstGeom prst="rect">
            <a:avLst/>
          </a:prstGeom>
          <a:noFill/>
          <a:ln>
            <a:noFill/>
          </a:ln>
        </p:spPr>
      </p:pic>
      <p:pic>
        <p:nvPicPr>
          <p:cNvPr id="108" name="Google Shape;108;p18"/>
          <p:cNvPicPr preferRelativeResize="0"/>
          <p:nvPr/>
        </p:nvPicPr>
        <p:blipFill rotWithShape="1">
          <a:blip r:embed="rId3">
            <a:alphaModFix/>
          </a:blip>
          <a:srcRect b="14930" l="49809" r="4761" t="35828"/>
          <a:stretch/>
        </p:blipFill>
        <p:spPr>
          <a:xfrm>
            <a:off x="3513725" y="682550"/>
            <a:ext cx="2367300" cy="146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Environment Assets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14" name="Google Shape;114;p19"/>
          <p:cNvSpPr txBox="1"/>
          <p:nvPr/>
        </p:nvSpPr>
        <p:spPr>
          <a:xfrm>
            <a:off x="434000" y="1064613"/>
            <a:ext cx="1617300" cy="241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Plant</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Tree</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Rock</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Grass</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Mushroom</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Wood</a:t>
            </a:r>
            <a:endParaRPr sz="11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Floating Island</a:t>
            </a:r>
            <a:endParaRPr sz="1100">
              <a:solidFill>
                <a:schemeClr val="dk1"/>
              </a:solidFill>
              <a:latin typeface="Century Gothic"/>
              <a:ea typeface="Century Gothic"/>
              <a:cs typeface="Century Gothic"/>
              <a:sym typeface="Century Gothic"/>
            </a:endParaRPr>
          </a:p>
        </p:txBody>
      </p:sp>
      <p:pic>
        <p:nvPicPr>
          <p:cNvPr id="115" name="Google Shape;115;p19"/>
          <p:cNvPicPr preferRelativeResize="0"/>
          <p:nvPr/>
        </p:nvPicPr>
        <p:blipFill>
          <a:blip r:embed="rId3">
            <a:alphaModFix/>
          </a:blip>
          <a:stretch>
            <a:fillRect/>
          </a:stretch>
        </p:blipFill>
        <p:spPr>
          <a:xfrm>
            <a:off x="6576400" y="2451725"/>
            <a:ext cx="1800383" cy="2216125"/>
          </a:xfrm>
          <a:prstGeom prst="rect">
            <a:avLst/>
          </a:prstGeom>
          <a:noFill/>
          <a:ln>
            <a:noFill/>
          </a:ln>
        </p:spPr>
      </p:pic>
      <p:pic>
        <p:nvPicPr>
          <p:cNvPr id="116" name="Google Shape;116;p19"/>
          <p:cNvPicPr preferRelativeResize="0"/>
          <p:nvPr/>
        </p:nvPicPr>
        <p:blipFill>
          <a:blip r:embed="rId4">
            <a:alphaModFix/>
          </a:blip>
          <a:stretch>
            <a:fillRect/>
          </a:stretch>
        </p:blipFill>
        <p:spPr>
          <a:xfrm>
            <a:off x="4500400" y="654500"/>
            <a:ext cx="2768132" cy="1631376"/>
          </a:xfrm>
          <a:prstGeom prst="rect">
            <a:avLst/>
          </a:prstGeom>
          <a:noFill/>
          <a:ln>
            <a:noFill/>
          </a:ln>
        </p:spPr>
      </p:pic>
      <p:pic>
        <p:nvPicPr>
          <p:cNvPr id="117" name="Google Shape;117;p19"/>
          <p:cNvPicPr preferRelativeResize="0"/>
          <p:nvPr/>
        </p:nvPicPr>
        <p:blipFill>
          <a:blip r:embed="rId5">
            <a:alphaModFix/>
          </a:blip>
          <a:stretch>
            <a:fillRect/>
          </a:stretch>
        </p:blipFill>
        <p:spPr>
          <a:xfrm>
            <a:off x="3552551" y="2451725"/>
            <a:ext cx="2846559" cy="221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Building</a:t>
            </a:r>
            <a:r>
              <a:rPr b="1" lang="en-GB" sz="1800">
                <a:latin typeface="Century Gothic"/>
                <a:ea typeface="Century Gothic"/>
                <a:cs typeface="Century Gothic"/>
                <a:sym typeface="Century Gothic"/>
              </a:rPr>
              <a:t> Redesign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23" name="Google Shape;123;p20"/>
          <p:cNvSpPr txBox="1"/>
          <p:nvPr/>
        </p:nvSpPr>
        <p:spPr>
          <a:xfrm>
            <a:off x="422550" y="1130563"/>
            <a:ext cx="1617300" cy="241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House</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Main Base</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Farm</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a:t>
            </a:r>
            <a:r>
              <a:rPr lang="en-GB" sz="1100">
                <a:solidFill>
                  <a:schemeClr val="dk1"/>
                </a:solidFill>
                <a:latin typeface="Century Gothic"/>
                <a:ea typeface="Century Gothic"/>
                <a:cs typeface="Century Gothic"/>
                <a:sym typeface="Century Gothic"/>
              </a:rPr>
              <a:t>Wonder</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Tower</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Storage</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Scaffolding</a:t>
            </a:r>
            <a:endParaRPr sz="1100">
              <a:solidFill>
                <a:schemeClr val="dk1"/>
              </a:solidFill>
              <a:latin typeface="Century Gothic"/>
              <a:ea typeface="Century Gothic"/>
              <a:cs typeface="Century Gothic"/>
              <a:sym typeface="Century Gothic"/>
            </a:endParaRPr>
          </a:p>
        </p:txBody>
      </p:sp>
      <p:pic>
        <p:nvPicPr>
          <p:cNvPr id="124" name="Google Shape;124;p20"/>
          <p:cNvPicPr preferRelativeResize="0"/>
          <p:nvPr/>
        </p:nvPicPr>
        <p:blipFill>
          <a:blip r:embed="rId3">
            <a:alphaModFix/>
          </a:blip>
          <a:stretch>
            <a:fillRect/>
          </a:stretch>
        </p:blipFill>
        <p:spPr>
          <a:xfrm>
            <a:off x="6502282" y="842080"/>
            <a:ext cx="1755191" cy="1638605"/>
          </a:xfrm>
          <a:prstGeom prst="rect">
            <a:avLst/>
          </a:prstGeom>
          <a:noFill/>
          <a:ln>
            <a:noFill/>
          </a:ln>
        </p:spPr>
      </p:pic>
      <p:pic>
        <p:nvPicPr>
          <p:cNvPr id="125" name="Google Shape;125;p20"/>
          <p:cNvPicPr preferRelativeResize="0"/>
          <p:nvPr/>
        </p:nvPicPr>
        <p:blipFill>
          <a:blip r:embed="rId4">
            <a:alphaModFix/>
          </a:blip>
          <a:stretch>
            <a:fillRect/>
          </a:stretch>
        </p:blipFill>
        <p:spPr>
          <a:xfrm>
            <a:off x="2627250" y="2968455"/>
            <a:ext cx="2340264" cy="1377954"/>
          </a:xfrm>
          <a:prstGeom prst="rect">
            <a:avLst/>
          </a:prstGeom>
          <a:noFill/>
          <a:ln>
            <a:noFill/>
          </a:ln>
        </p:spPr>
      </p:pic>
      <p:pic>
        <p:nvPicPr>
          <p:cNvPr id="126" name="Google Shape;126;p20"/>
          <p:cNvPicPr preferRelativeResize="0"/>
          <p:nvPr/>
        </p:nvPicPr>
        <p:blipFill>
          <a:blip r:embed="rId5">
            <a:alphaModFix/>
          </a:blip>
          <a:stretch>
            <a:fillRect/>
          </a:stretch>
        </p:blipFill>
        <p:spPr>
          <a:xfrm>
            <a:off x="4937460" y="755275"/>
            <a:ext cx="1583232" cy="1892241"/>
          </a:xfrm>
          <a:prstGeom prst="rect">
            <a:avLst/>
          </a:prstGeom>
          <a:noFill/>
          <a:ln>
            <a:noFill/>
          </a:ln>
        </p:spPr>
      </p:pic>
      <p:pic>
        <p:nvPicPr>
          <p:cNvPr id="127" name="Google Shape;127;p20"/>
          <p:cNvPicPr preferRelativeResize="0"/>
          <p:nvPr/>
        </p:nvPicPr>
        <p:blipFill rotWithShape="1">
          <a:blip r:embed="rId6">
            <a:alphaModFix/>
          </a:blip>
          <a:srcRect b="8373" l="28500" r="27814" t="14167"/>
          <a:stretch/>
        </p:blipFill>
        <p:spPr>
          <a:xfrm>
            <a:off x="6667764" y="2647517"/>
            <a:ext cx="1662861" cy="1863007"/>
          </a:xfrm>
          <a:prstGeom prst="rect">
            <a:avLst/>
          </a:prstGeom>
          <a:noFill/>
          <a:ln>
            <a:noFill/>
          </a:ln>
        </p:spPr>
      </p:pic>
      <p:pic>
        <p:nvPicPr>
          <p:cNvPr id="128" name="Google Shape;128;p20"/>
          <p:cNvPicPr preferRelativeResize="0"/>
          <p:nvPr/>
        </p:nvPicPr>
        <p:blipFill rotWithShape="1">
          <a:blip r:embed="rId7">
            <a:alphaModFix/>
          </a:blip>
          <a:srcRect b="2140" l="22142" r="24795" t="10826"/>
          <a:stretch/>
        </p:blipFill>
        <p:spPr>
          <a:xfrm>
            <a:off x="4967527" y="2759722"/>
            <a:ext cx="1583221" cy="1638614"/>
          </a:xfrm>
          <a:prstGeom prst="rect">
            <a:avLst/>
          </a:prstGeom>
          <a:noFill/>
          <a:ln>
            <a:noFill/>
          </a:ln>
        </p:spPr>
      </p:pic>
      <p:pic>
        <p:nvPicPr>
          <p:cNvPr id="129" name="Google Shape;129;p20"/>
          <p:cNvPicPr preferRelativeResize="0"/>
          <p:nvPr/>
        </p:nvPicPr>
        <p:blipFill>
          <a:blip r:embed="rId8">
            <a:alphaModFix/>
          </a:blip>
          <a:stretch>
            <a:fillRect/>
          </a:stretch>
        </p:blipFill>
        <p:spPr>
          <a:xfrm>
            <a:off x="2962193" y="1057455"/>
            <a:ext cx="2174832" cy="13779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Textures &amp; Materials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35" name="Google Shape;135;p21"/>
          <p:cNvSpPr txBox="1"/>
          <p:nvPr/>
        </p:nvSpPr>
        <p:spPr>
          <a:xfrm>
            <a:off x="385575" y="1214950"/>
            <a:ext cx="3797100" cy="3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E</a:t>
            </a:r>
            <a:r>
              <a:rPr b="0" i="0" lang="en-GB" sz="1100" u="none" cap="none" strike="noStrike">
                <a:solidFill>
                  <a:schemeClr val="dk1"/>
                </a:solidFill>
                <a:latin typeface="Century Gothic"/>
                <a:ea typeface="Century Gothic"/>
                <a:cs typeface="Century Gothic"/>
                <a:sym typeface="Century Gothic"/>
              </a:rPr>
              <a:t>missive maps for the nighttime scene.</a:t>
            </a:r>
            <a:endParaRPr b="0" i="0" sz="1100" u="none" cap="none" strike="noStrike">
              <a:solidFill>
                <a:srgbClr val="FFFFFF"/>
              </a:solidFill>
              <a:latin typeface="Century Gothic"/>
              <a:ea typeface="Century Gothic"/>
              <a:cs typeface="Century Gothic"/>
              <a:sym typeface="Century Gothic"/>
            </a:endParaRPr>
          </a:p>
        </p:txBody>
      </p:sp>
      <p:sp>
        <p:nvSpPr>
          <p:cNvPr id="136" name="Google Shape;136;p21"/>
          <p:cNvSpPr txBox="1"/>
          <p:nvPr/>
        </p:nvSpPr>
        <p:spPr>
          <a:xfrm>
            <a:off x="2168125" y="4269250"/>
            <a:ext cx="1853700" cy="44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Daytime</a:t>
            </a:r>
            <a:endParaRPr b="0" i="0" sz="1100" u="none" cap="none" strike="noStrike">
              <a:solidFill>
                <a:srgbClr val="FFFFFF"/>
              </a:solidFill>
              <a:latin typeface="Century Gothic"/>
              <a:ea typeface="Century Gothic"/>
              <a:cs typeface="Century Gothic"/>
              <a:sym typeface="Century Gothic"/>
            </a:endParaRPr>
          </a:p>
        </p:txBody>
      </p:sp>
      <p:sp>
        <p:nvSpPr>
          <p:cNvPr id="137" name="Google Shape;137;p21"/>
          <p:cNvSpPr txBox="1"/>
          <p:nvPr/>
        </p:nvSpPr>
        <p:spPr>
          <a:xfrm>
            <a:off x="6231325" y="4269250"/>
            <a:ext cx="2387400" cy="37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Nighttime</a:t>
            </a:r>
            <a:endParaRPr b="0" i="0" sz="1100" u="none" cap="none" strike="noStrike">
              <a:solidFill>
                <a:srgbClr val="FFFFFF"/>
              </a:solidFill>
              <a:latin typeface="Century Gothic"/>
              <a:ea typeface="Century Gothic"/>
              <a:cs typeface="Century Gothic"/>
              <a:sym typeface="Century Gothic"/>
            </a:endParaRPr>
          </a:p>
        </p:txBody>
      </p:sp>
      <p:pic>
        <p:nvPicPr>
          <p:cNvPr id="138" name="Google Shape;138;p21"/>
          <p:cNvPicPr preferRelativeResize="0"/>
          <p:nvPr/>
        </p:nvPicPr>
        <p:blipFill>
          <a:blip r:embed="rId3">
            <a:alphaModFix/>
          </a:blip>
          <a:stretch>
            <a:fillRect/>
          </a:stretch>
        </p:blipFill>
        <p:spPr>
          <a:xfrm>
            <a:off x="4870950" y="1847337"/>
            <a:ext cx="3541050" cy="2132125"/>
          </a:xfrm>
          <a:prstGeom prst="rect">
            <a:avLst/>
          </a:prstGeom>
          <a:noFill/>
          <a:ln>
            <a:noFill/>
          </a:ln>
        </p:spPr>
      </p:pic>
      <p:pic>
        <p:nvPicPr>
          <p:cNvPr id="139" name="Google Shape;139;p21"/>
          <p:cNvPicPr preferRelativeResize="0"/>
          <p:nvPr/>
        </p:nvPicPr>
        <p:blipFill>
          <a:blip r:embed="rId4">
            <a:alphaModFix/>
          </a:blip>
          <a:stretch>
            <a:fillRect/>
          </a:stretch>
        </p:blipFill>
        <p:spPr>
          <a:xfrm>
            <a:off x="801259" y="1847325"/>
            <a:ext cx="3431491" cy="213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